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86" y="77"/>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1349552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365193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7" y="396701"/>
            <a:ext cx="1671638"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1475" y="396701"/>
            <a:ext cx="4900613"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721197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394202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292269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206796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144016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33182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156807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169209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A7E6AC-5C06-4A13-8C38-3DAF7DE8CFA6}" type="datetimeFigureOut">
              <a:rPr kumimoji="1" lang="ja-JP" altLang="en-US" smtClean="0"/>
              <a:t>2018/1/22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278029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71A7E6AC-5C06-4A13-8C38-3DAF7DE8CFA6}" type="datetimeFigureOut">
              <a:rPr kumimoji="1" lang="ja-JP" altLang="en-US" smtClean="0"/>
              <a:t>2018/1/22</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67B9206-E8CE-4E78-90A4-E753702312CD}" type="slidenum">
              <a:rPr kumimoji="1" lang="ja-JP" altLang="en-US" smtClean="0"/>
              <a:t>‹#›</a:t>
            </a:fld>
            <a:endParaRPr kumimoji="1" lang="ja-JP" altLang="en-US"/>
          </a:p>
        </p:txBody>
      </p:sp>
    </p:spTree>
    <p:extLst>
      <p:ext uri="{BB962C8B-B14F-4D97-AF65-F5344CB8AC3E}">
        <p14:creationId xmlns:p14="http://schemas.microsoft.com/office/powerpoint/2010/main" val="2761126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8640" y="200472"/>
            <a:ext cx="6408712" cy="504056"/>
          </a:xfrm>
        </p:spPr>
        <p:txBody>
          <a:bodyPr>
            <a:noAutofit/>
          </a:bodyPr>
          <a:lstStyle/>
          <a:p>
            <a:r>
              <a:rPr kumimoji="1" lang="ja-JP" altLang="en-US" sz="1600" b="1" dirty="0">
                <a:solidFill>
                  <a:srgbClr val="0070C0"/>
                </a:solidFill>
                <a:latin typeface="ＭＳ Ｐ明朝" panose="02020600040205080304" pitchFamily="18" charset="-128"/>
                <a:ea typeface="ＭＳ Ｐ明朝" panose="02020600040205080304" pitchFamily="18" charset="-128"/>
              </a:rPr>
              <a:t>茨城県中小企業家同友会　県央海浜支部　</a:t>
            </a:r>
            <a:r>
              <a:rPr lang="en-US" altLang="ja-JP" sz="1600" b="1" dirty="0">
                <a:solidFill>
                  <a:srgbClr val="0070C0"/>
                </a:solidFill>
                <a:latin typeface="ＭＳ Ｐ明朝" panose="02020600040205080304" pitchFamily="18" charset="-128"/>
                <a:ea typeface="ＭＳ Ｐ明朝" panose="02020600040205080304" pitchFamily="18" charset="-128"/>
              </a:rPr>
              <a:t>2</a:t>
            </a:r>
            <a:r>
              <a:rPr kumimoji="1" lang="ja-JP" altLang="en-US" sz="1600" b="1" dirty="0">
                <a:solidFill>
                  <a:srgbClr val="0070C0"/>
                </a:solidFill>
                <a:latin typeface="ＭＳ Ｐ明朝" panose="02020600040205080304" pitchFamily="18" charset="-128"/>
                <a:ea typeface="ＭＳ Ｐ明朝" panose="02020600040205080304" pitchFamily="18" charset="-128"/>
              </a:rPr>
              <a:t>月例会</a:t>
            </a:r>
            <a:endParaRPr kumimoji="1" lang="ja-JP" altLang="en-US" sz="1800" dirty="0">
              <a:solidFill>
                <a:srgbClr val="0070C0"/>
              </a:solidFill>
              <a:latin typeface="ＭＳ Ｐ明朝" panose="02020600040205080304" pitchFamily="18" charset="-128"/>
              <a:ea typeface="ＭＳ Ｐ明朝" panose="02020600040205080304" pitchFamily="18" charset="-128"/>
            </a:endParaRPr>
          </a:p>
        </p:txBody>
      </p:sp>
      <p:sp>
        <p:nvSpPr>
          <p:cNvPr id="6" name="タイトル 1"/>
          <p:cNvSpPr txBox="1">
            <a:spLocks/>
          </p:cNvSpPr>
          <p:nvPr/>
        </p:nvSpPr>
        <p:spPr>
          <a:xfrm>
            <a:off x="764703" y="3800871"/>
            <a:ext cx="5184577" cy="17923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spc="150" dirty="0">
                <a:latin typeface="ＭＳ Ｐ明朝" panose="02020600040205080304" pitchFamily="18" charset="-128"/>
                <a:ea typeface="ＭＳ Ｐ明朝" panose="02020600040205080304" pitchFamily="18" charset="-128"/>
              </a:rPr>
              <a:t>創業</a:t>
            </a:r>
            <a:r>
              <a:rPr lang="en-US" altLang="ja-JP" sz="1100" spc="150" dirty="0">
                <a:latin typeface="ＭＳ Ｐ明朝" panose="02020600040205080304" pitchFamily="18" charset="-128"/>
                <a:ea typeface="ＭＳ Ｐ明朝" panose="02020600040205080304" pitchFamily="18" charset="-128"/>
              </a:rPr>
              <a:t>370</a:t>
            </a:r>
            <a:r>
              <a:rPr lang="ja-JP" altLang="en-US" sz="1100" spc="150" dirty="0">
                <a:latin typeface="ＭＳ Ｐ明朝" panose="02020600040205080304" pitchFamily="18" charset="-128"/>
                <a:ea typeface="ＭＳ Ｐ明朝" panose="02020600040205080304" pitchFamily="18" charset="-128"/>
              </a:rPr>
              <a:t>年、江戸時代から屋号　</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a:latin typeface="ＭＳ Ｐ明朝" panose="02020600040205080304" pitchFamily="18" charset="-128"/>
                <a:ea typeface="ＭＳ Ｐ明朝" panose="02020600040205080304" pitchFamily="18" charset="-128"/>
              </a:rPr>
              <a:t>鍋屋</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a:latin typeface="ＭＳ Ｐ明朝" panose="02020600040205080304" pitchFamily="18" charset="-128"/>
                <a:ea typeface="ＭＳ Ｐ明朝" panose="02020600040205080304" pitchFamily="18" charset="-128"/>
              </a:rPr>
              <a:t>として鋳物製品を販売</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近年</a:t>
            </a:r>
            <a:r>
              <a:rPr lang="en-US" altLang="ja-JP" sz="1100" spc="150" dirty="0">
                <a:latin typeface="ＭＳ Ｐ明朝" panose="02020600040205080304" pitchFamily="18" charset="-128"/>
                <a:ea typeface="ＭＳ Ｐ明朝" panose="02020600040205080304" pitchFamily="18" charset="-128"/>
              </a:rPr>
              <a:t>100</a:t>
            </a:r>
            <a:r>
              <a:rPr lang="ja-JP" altLang="en-US" sz="1100" spc="150" dirty="0">
                <a:latin typeface="ＭＳ Ｐ明朝" panose="02020600040205080304" pitchFamily="18" charset="-128"/>
                <a:ea typeface="ＭＳ Ｐ明朝" panose="02020600040205080304" pitchFamily="18" charset="-128"/>
              </a:rPr>
              <a:t>年間は、米穀の卸業務を軸に事業展開しています。</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ご縁を大切にする想いから、地元の活性化や地域貢献に努めています。</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そして東日本大震災を期に、地域復興とは何かを真剣に考えました！</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ピンチのときがチャンスだと原点回帰し震災後は、鍋屋ブランドとして</a:t>
            </a:r>
            <a:endParaRPr lang="en-US" altLang="ja-JP" sz="1100" spc="150" dirty="0">
              <a:latin typeface="ＭＳ Ｐ明朝" panose="02020600040205080304" pitchFamily="18" charset="-128"/>
              <a:ea typeface="ＭＳ Ｐ明朝" panose="02020600040205080304" pitchFamily="18" charset="-128"/>
            </a:endParaRPr>
          </a:p>
          <a:p>
            <a:pPr algn="l"/>
            <a:r>
              <a:rPr lang="en-US" altLang="ja-JP" sz="1100" spc="150" dirty="0">
                <a:latin typeface="ＭＳ Ｐ明朝" panose="02020600040205080304" pitchFamily="18" charset="-128"/>
                <a:ea typeface="ＭＳ Ｐ明朝" panose="02020600040205080304" pitchFamily="18" charset="-128"/>
              </a:rPr>
              <a:t>『</a:t>
            </a:r>
            <a:r>
              <a:rPr lang="ja-JP" altLang="en-US" sz="1100" spc="150" dirty="0" err="1">
                <a:latin typeface="ＭＳ Ｐ明朝" panose="02020600040205080304" pitchFamily="18" charset="-128"/>
                <a:ea typeface="ＭＳ Ｐ明朝" panose="02020600040205080304" pitchFamily="18" charset="-128"/>
              </a:rPr>
              <a:t>かさま</a:t>
            </a:r>
            <a:r>
              <a:rPr lang="ja-JP" altLang="en-US" sz="1100" spc="150" dirty="0">
                <a:latin typeface="ＭＳ Ｐ明朝" panose="02020600040205080304" pitchFamily="18" charset="-128"/>
                <a:ea typeface="ＭＳ Ｐ明朝" panose="02020600040205080304" pitchFamily="18" charset="-128"/>
              </a:rPr>
              <a:t>焼き芋</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a:latin typeface="ＭＳ Ｐ明朝" panose="02020600040205080304" pitchFamily="18" charset="-128"/>
                <a:ea typeface="ＭＳ Ｐ明朝" panose="02020600040205080304" pitchFamily="18" charset="-128"/>
              </a:rPr>
              <a:t>　</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err="1">
                <a:latin typeface="ＭＳ Ｐ明朝" panose="02020600040205080304" pitchFamily="18" charset="-128"/>
                <a:ea typeface="ＭＳ Ｐ明朝" panose="02020600040205080304" pitchFamily="18" charset="-128"/>
              </a:rPr>
              <a:t>かさま</a:t>
            </a:r>
            <a:r>
              <a:rPr lang="ja-JP" altLang="en-US" sz="1100" spc="150" dirty="0">
                <a:latin typeface="ＭＳ Ｐ明朝" panose="02020600040205080304" pitchFamily="18" charset="-128"/>
                <a:ea typeface="ＭＳ Ｐ明朝" panose="02020600040205080304" pitchFamily="18" charset="-128"/>
              </a:rPr>
              <a:t>焼き栗</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a:latin typeface="ＭＳ Ｐ明朝" panose="02020600040205080304" pitchFamily="18" charset="-128"/>
                <a:ea typeface="ＭＳ Ｐ明朝" panose="02020600040205080304" pitchFamily="18" charset="-128"/>
              </a:rPr>
              <a:t>　笠間稲荷近くにＣＡＦＥもオープン</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お客様が</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a:latin typeface="ＭＳ Ｐ明朝" panose="02020600040205080304" pitchFamily="18" charset="-128"/>
                <a:ea typeface="ＭＳ Ｐ明朝" panose="02020600040205080304" pitchFamily="18" charset="-128"/>
              </a:rPr>
              <a:t>笠間カフェの店員のおばちゃん元気かな～？</a:t>
            </a:r>
            <a:r>
              <a:rPr lang="en-US" altLang="ja-JP" sz="1100" spc="150" dirty="0">
                <a:latin typeface="ＭＳ Ｐ明朝" panose="02020600040205080304" pitchFamily="18" charset="-128"/>
                <a:ea typeface="ＭＳ Ｐ明朝" panose="02020600040205080304" pitchFamily="18" charset="-128"/>
              </a:rPr>
              <a:t>』</a:t>
            </a:r>
            <a:r>
              <a:rPr lang="ja-JP" altLang="en-US" sz="1100" spc="150" dirty="0">
                <a:latin typeface="ＭＳ Ｐ明朝" panose="02020600040205080304" pitchFamily="18" charset="-128"/>
                <a:ea typeface="ＭＳ Ｐ明朝" panose="02020600040205080304" pitchFamily="18" charset="-128"/>
              </a:rPr>
              <a:t>と</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楽しみに遊びに来ていただけるような商いをしたいと語る小田部さん。</a:t>
            </a:r>
            <a:endParaRPr lang="en-US" altLang="ja-JP" sz="1100" spc="150" dirty="0">
              <a:latin typeface="ＭＳ Ｐ明朝" panose="02020600040205080304" pitchFamily="18" charset="-128"/>
              <a:ea typeface="ＭＳ Ｐ明朝" panose="02020600040205080304" pitchFamily="18" charset="-128"/>
            </a:endParaRPr>
          </a:p>
          <a:p>
            <a:pPr algn="l"/>
            <a:r>
              <a:rPr lang="ja-JP" altLang="en-US" sz="1100" spc="150" dirty="0">
                <a:latin typeface="ＭＳ Ｐ明朝" panose="02020600040205080304" pitchFamily="18" charset="-128"/>
                <a:ea typeface="ＭＳ Ｐ明朝" panose="02020600040205080304" pitchFamily="18" charset="-128"/>
              </a:rPr>
              <a:t>多角化経営の新事業と地域への情熱が結びつくものとは</a:t>
            </a:r>
            <a:r>
              <a:rPr lang="ja-JP" altLang="en-US" sz="1200" spc="150" dirty="0">
                <a:latin typeface="ＭＳ Ｐ明朝" panose="02020600040205080304" pitchFamily="18" charset="-128"/>
                <a:ea typeface="ＭＳ Ｐ明朝" panose="02020600040205080304" pitchFamily="18" charset="-128"/>
              </a:rPr>
              <a:t>？</a:t>
            </a:r>
            <a:endParaRPr lang="en-US" altLang="ja-JP" sz="1200" spc="150" dirty="0">
              <a:latin typeface="ＭＳ Ｐ明朝" panose="02020600040205080304" pitchFamily="18" charset="-128"/>
              <a:ea typeface="ＭＳ Ｐ明朝" panose="02020600040205080304" pitchFamily="18" charset="-128"/>
            </a:endParaRPr>
          </a:p>
        </p:txBody>
      </p:sp>
      <p:sp>
        <p:nvSpPr>
          <p:cNvPr id="8" name="タイトル 1"/>
          <p:cNvSpPr txBox="1">
            <a:spLocks/>
          </p:cNvSpPr>
          <p:nvPr/>
        </p:nvSpPr>
        <p:spPr>
          <a:xfrm>
            <a:off x="3683888" y="1883879"/>
            <a:ext cx="2508886" cy="75533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900" dirty="0">
                <a:latin typeface="ＭＳ Ｐ明朝" panose="02020600040205080304" pitchFamily="18" charset="-128"/>
                <a:ea typeface="ＭＳ Ｐ明朝" panose="02020600040205080304" pitchFamily="18" charset="-128"/>
              </a:rPr>
              <a:t>　</a:t>
            </a:r>
            <a:r>
              <a:rPr lang="ja-JP" altLang="en-US" sz="700" dirty="0">
                <a:latin typeface="ＭＳ Ｐ明朝" panose="02020600040205080304" pitchFamily="18" charset="-128"/>
                <a:ea typeface="ＭＳ Ｐ明朝" panose="02020600040205080304" pitchFamily="18" charset="-128"/>
              </a:rPr>
              <a:t>　　　　　　　　　　　　　こ　た　べ　　　　　　　　しん</a:t>
            </a:r>
            <a:br>
              <a:rPr lang="en-US" altLang="ja-JP" sz="1400" dirty="0">
                <a:latin typeface="ＭＳ Ｐ明朝" panose="02020600040205080304" pitchFamily="18" charset="-128"/>
                <a:ea typeface="ＭＳ Ｐ明朝" panose="02020600040205080304" pitchFamily="18" charset="-128"/>
              </a:rPr>
            </a:br>
            <a:r>
              <a:rPr lang="ja-JP" altLang="en-US" sz="1000" dirty="0">
                <a:latin typeface="ＭＳ Ｐ明朝" panose="02020600040205080304" pitchFamily="18" charset="-128"/>
                <a:ea typeface="ＭＳ Ｐ明朝" panose="02020600040205080304" pitchFamily="18" charset="-128"/>
              </a:rPr>
              <a:t>報告者</a:t>
            </a:r>
            <a:r>
              <a:rPr lang="ja-JP" altLang="en-US" sz="1600" dirty="0">
                <a:latin typeface="ＭＳ Ｐ明朝" panose="02020600040205080304" pitchFamily="18" charset="-128"/>
                <a:ea typeface="ＭＳ Ｐ明朝" panose="02020600040205080304" pitchFamily="18" charset="-128"/>
              </a:rPr>
              <a:t>　</a:t>
            </a:r>
            <a:r>
              <a:rPr lang="ja-JP" altLang="en-US" sz="2000" dirty="0">
                <a:latin typeface="ＭＳ Ｐ明朝" panose="02020600040205080304" pitchFamily="18" charset="-128"/>
                <a:ea typeface="ＭＳ Ｐ明朝" panose="02020600040205080304" pitchFamily="18" charset="-128"/>
              </a:rPr>
              <a:t>小田部　伸　</a:t>
            </a:r>
            <a:r>
              <a:rPr lang="ja-JP" altLang="en-US" sz="1000" dirty="0" err="1">
                <a:latin typeface="ＭＳ Ｐ明朝" panose="02020600040205080304" pitchFamily="18" charset="-128"/>
                <a:ea typeface="ＭＳ Ｐ明朝" panose="02020600040205080304" pitchFamily="18" charset="-128"/>
              </a:rPr>
              <a:t>さん</a:t>
            </a:r>
            <a:endParaRPr lang="en-US" altLang="ja-JP" sz="1000" dirty="0">
              <a:latin typeface="ＭＳ Ｐ明朝" panose="02020600040205080304" pitchFamily="18" charset="-128"/>
              <a:ea typeface="ＭＳ Ｐ明朝" panose="02020600040205080304" pitchFamily="18" charset="-128"/>
            </a:endParaRPr>
          </a:p>
          <a:p>
            <a:pPr algn="l"/>
            <a:r>
              <a:rPr lang="ja-JP" altLang="en-US" sz="1000" dirty="0">
                <a:latin typeface="ＭＳ Ｐ明朝" panose="02020600040205080304" pitchFamily="18" charset="-128"/>
                <a:ea typeface="ＭＳ Ｐ明朝" panose="02020600040205080304" pitchFamily="18" charset="-128"/>
              </a:rPr>
              <a:t>有限会社　鍋屋本店　代表取締役</a:t>
            </a:r>
            <a:endParaRPr lang="en-US" altLang="ja-JP" sz="1000" dirty="0">
              <a:latin typeface="ＭＳ Ｐ明朝" panose="02020600040205080304" pitchFamily="18" charset="-128"/>
              <a:ea typeface="ＭＳ Ｐ明朝" panose="02020600040205080304" pitchFamily="18" charset="-128"/>
            </a:endParaRPr>
          </a:p>
          <a:p>
            <a:pPr algn="l"/>
            <a:r>
              <a:rPr lang="ja-JP" altLang="en-US" sz="1000" dirty="0">
                <a:latin typeface="ＭＳ Ｐ明朝" panose="02020600040205080304" pitchFamily="18" charset="-128"/>
                <a:ea typeface="ＭＳ Ｐ明朝" panose="02020600040205080304" pitchFamily="18" charset="-128"/>
              </a:rPr>
              <a:t>茨城県中小企業家同友会　水戸支部会員</a:t>
            </a:r>
            <a:endParaRPr lang="en-US" altLang="ja-JP" sz="1000" dirty="0">
              <a:latin typeface="ＭＳ Ｐ明朝" panose="02020600040205080304" pitchFamily="18" charset="-128"/>
              <a:ea typeface="ＭＳ Ｐ明朝" panose="02020600040205080304" pitchFamily="18" charset="-128"/>
            </a:endParaRPr>
          </a:p>
        </p:txBody>
      </p:sp>
      <p:sp>
        <p:nvSpPr>
          <p:cNvPr id="9" name="タイトル 1"/>
          <p:cNvSpPr txBox="1">
            <a:spLocks/>
          </p:cNvSpPr>
          <p:nvPr/>
        </p:nvSpPr>
        <p:spPr>
          <a:xfrm>
            <a:off x="3672488" y="2663138"/>
            <a:ext cx="2481422" cy="1053778"/>
          </a:xfrm>
          <a:prstGeom prst="rect">
            <a:avLst/>
          </a:prstGeom>
          <a:ln cmpd="dbl">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800" dirty="0">
                <a:latin typeface="ＭＳ Ｐ明朝" panose="02020600040205080304" pitchFamily="18" charset="-128"/>
                <a:ea typeface="ＭＳ Ｐ明朝" panose="02020600040205080304" pitchFamily="18" charset="-128"/>
              </a:rPr>
              <a:t>報告者プロフィール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笠間市出身。地元の高校卒業後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家業の（有）鍋屋本店に入社。</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米穀の卸業務をしながら青年会議所の活動をはじめ</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「笠間コン」「水戸ホーリーホック」の応援活動を通して</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地元の活性化や地域貢献に努めている</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地域に愛され続ける企業を目指しております。</a:t>
            </a:r>
            <a:endParaRPr lang="en-US" altLang="ja-JP" sz="800" dirty="0">
              <a:latin typeface="ＭＳ Ｐ明朝" panose="02020600040205080304" pitchFamily="18" charset="-128"/>
              <a:ea typeface="ＭＳ Ｐ明朝" panose="02020600040205080304" pitchFamily="18" charset="-128"/>
            </a:endParaRPr>
          </a:p>
        </p:txBody>
      </p:sp>
      <p:sp>
        <p:nvSpPr>
          <p:cNvPr id="11" name="タイトル 1"/>
          <p:cNvSpPr txBox="1">
            <a:spLocks/>
          </p:cNvSpPr>
          <p:nvPr/>
        </p:nvSpPr>
        <p:spPr>
          <a:xfrm>
            <a:off x="381000" y="5745089"/>
            <a:ext cx="6097092" cy="3888432"/>
          </a:xfrm>
          <a:prstGeom prst="rect">
            <a:avLst/>
          </a:prstGeom>
          <a:ln w="25400" cmpd="sng">
            <a:solidFill>
              <a:schemeClr val="tx1"/>
            </a:solidFill>
            <a:prstDash val="solid"/>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kern="100" dirty="0">
                <a:latin typeface="ＭＳ Ｐ明朝" panose="02020600040205080304" pitchFamily="18" charset="-128"/>
                <a:ea typeface="ＭＳ Ｐ明朝" panose="02020600040205080304" pitchFamily="18" charset="-128"/>
              </a:rPr>
              <a:t>　</a:t>
            </a:r>
            <a:r>
              <a:rPr lang="ja-JP" altLang="en-US" sz="1200" b="1" kern="100" dirty="0">
                <a:latin typeface="ＭＳ Ｐ明朝" panose="02020600040205080304" pitchFamily="18" charset="-128"/>
                <a:ea typeface="ＭＳ Ｐ明朝" panose="02020600040205080304" pitchFamily="18" charset="-128"/>
              </a:rPr>
              <a:t>主催</a:t>
            </a:r>
            <a:r>
              <a:rPr lang="ja-JP" altLang="en-US" sz="1200" kern="100" dirty="0">
                <a:latin typeface="ＭＳ Ｐ明朝" panose="02020600040205080304" pitchFamily="18" charset="-128"/>
                <a:ea typeface="ＭＳ Ｐ明朝" panose="02020600040205080304" pitchFamily="18" charset="-128"/>
              </a:rPr>
              <a:t>　茨城県中小企業家同友会県央海浜支部</a:t>
            </a:r>
            <a:r>
              <a:rPr lang="ja-JP" altLang="en-US" sz="1000" kern="100" dirty="0">
                <a:latin typeface="ＭＳ Ｐ明朝" panose="02020600040205080304" pitchFamily="18" charset="-128"/>
                <a:ea typeface="ＭＳ Ｐ明朝" panose="02020600040205080304" pitchFamily="18" charset="-128"/>
              </a:rPr>
              <a:t>　　</a:t>
            </a:r>
            <a:r>
              <a:rPr lang="en-US" altLang="ja-JP" sz="1000" kern="100" dirty="0">
                <a:latin typeface="ＭＳ Ｐ明朝" panose="02020600040205080304" pitchFamily="18" charset="-128"/>
                <a:ea typeface="ＭＳ Ｐ明朝" panose="02020600040205080304" pitchFamily="18" charset="-128"/>
              </a:rPr>
              <a:t>TEL029-243-8230</a:t>
            </a:r>
          </a:p>
          <a:p>
            <a:pPr algn="l"/>
            <a:endParaRPr lang="en-US" altLang="ja-JP" sz="1000" kern="100" dirty="0">
              <a:latin typeface="ＭＳ Ｐ明朝" panose="02020600040205080304" pitchFamily="18" charset="-128"/>
              <a:ea typeface="ＭＳ Ｐ明朝" panose="02020600040205080304" pitchFamily="18" charset="-128"/>
            </a:endParaRPr>
          </a:p>
          <a:p>
            <a:pPr algn="l"/>
            <a:r>
              <a:rPr lang="ja-JP" altLang="en-US" sz="1600" kern="100" dirty="0">
                <a:latin typeface="ＭＳ Ｐ明朝" panose="02020600040205080304" pitchFamily="18" charset="-128"/>
                <a:ea typeface="ＭＳ Ｐ明朝" panose="02020600040205080304" pitchFamily="18" charset="-128"/>
              </a:rPr>
              <a:t>　</a:t>
            </a:r>
            <a:r>
              <a:rPr lang="ja-JP" altLang="en-US" sz="1600" b="1" kern="100" dirty="0">
                <a:latin typeface="ＭＳ Ｐ明朝" panose="02020600040205080304" pitchFamily="18" charset="-128"/>
                <a:ea typeface="ＭＳ Ｐ明朝" panose="02020600040205080304" pitchFamily="18" charset="-128"/>
              </a:rPr>
              <a:t>会場</a:t>
            </a:r>
            <a:r>
              <a:rPr lang="ja-JP" altLang="en-US" sz="1600" kern="100" dirty="0">
                <a:latin typeface="ＭＳ Ｐ明朝" panose="02020600040205080304" pitchFamily="18" charset="-128"/>
                <a:ea typeface="ＭＳ Ｐ明朝" panose="02020600040205080304" pitchFamily="18" charset="-128"/>
              </a:rPr>
              <a:t>　　ワークプラザ勝田　研修室</a:t>
            </a:r>
            <a:r>
              <a:rPr lang="en-US" altLang="ja-JP" sz="1600" kern="100" dirty="0">
                <a:latin typeface="ＭＳ Ｐ明朝" panose="02020600040205080304" pitchFamily="18" charset="-128"/>
                <a:ea typeface="ＭＳ Ｐ明朝" panose="02020600040205080304" pitchFamily="18" charset="-128"/>
              </a:rPr>
              <a:t>3</a:t>
            </a:r>
            <a:r>
              <a:rPr lang="ja-JP" altLang="en-US" sz="1600" kern="100" dirty="0">
                <a:latin typeface="ＭＳ Ｐ明朝" panose="02020600040205080304" pitchFamily="18" charset="-128"/>
                <a:ea typeface="ＭＳ Ｐ明朝" panose="02020600040205080304" pitchFamily="18" charset="-128"/>
              </a:rPr>
              <a:t>　</a:t>
            </a:r>
            <a:r>
              <a:rPr lang="ja-JP" altLang="en-US" sz="1000" kern="100" dirty="0">
                <a:latin typeface="ＭＳ Ｐ明朝" panose="02020600040205080304" pitchFamily="18" charset="-128"/>
                <a:ea typeface="ＭＳ Ｐ明朝" panose="02020600040205080304" pitchFamily="18" charset="-128"/>
              </a:rPr>
              <a:t>　</a:t>
            </a:r>
            <a:endParaRPr lang="en-US" altLang="ja-JP" sz="1000" kern="100" dirty="0">
              <a:latin typeface="ＭＳ Ｐ明朝" panose="02020600040205080304" pitchFamily="18" charset="-128"/>
              <a:ea typeface="ＭＳ Ｐ明朝" panose="02020600040205080304" pitchFamily="18" charset="-128"/>
            </a:endParaRPr>
          </a:p>
          <a:p>
            <a:pPr algn="l"/>
            <a:r>
              <a:rPr lang="ja-JP" altLang="en-US" sz="1000" kern="100" dirty="0">
                <a:latin typeface="ＭＳ Ｐ明朝" panose="02020600040205080304" pitchFamily="18" charset="-128"/>
                <a:ea typeface="ＭＳ Ｐ明朝" panose="02020600040205080304" pitchFamily="18" charset="-128"/>
              </a:rPr>
              <a:t>　　　　　　　　　　　　　　　　　　　　　　　　　　　　　　　　茨城県ひたちなか市東石川</a:t>
            </a:r>
            <a:r>
              <a:rPr lang="en-US" altLang="ja-JP" sz="1000" kern="100" dirty="0">
                <a:latin typeface="ＭＳ Ｐ明朝" panose="02020600040205080304" pitchFamily="18" charset="-128"/>
                <a:ea typeface="ＭＳ Ｐ明朝" panose="02020600040205080304" pitchFamily="18" charset="-128"/>
              </a:rPr>
              <a:t>1279</a:t>
            </a:r>
            <a:r>
              <a:rPr lang="ja-JP" altLang="en-US" sz="1000" kern="100" dirty="0">
                <a:latin typeface="ＭＳ Ｐ明朝" panose="02020600040205080304" pitchFamily="18" charset="-128"/>
                <a:ea typeface="ＭＳ Ｐ明朝" panose="02020600040205080304" pitchFamily="18" charset="-128"/>
              </a:rPr>
              <a:t>　</a:t>
            </a:r>
            <a:r>
              <a:rPr lang="en-US" altLang="ja-JP" sz="1000" kern="100" dirty="0">
                <a:latin typeface="ＭＳ Ｐ明朝" panose="02020600040205080304" pitchFamily="18" charset="-128"/>
                <a:ea typeface="ＭＳ Ｐ明朝" panose="02020600040205080304" pitchFamily="18" charset="-128"/>
              </a:rPr>
              <a:t>TEL029-275-8000</a:t>
            </a:r>
          </a:p>
          <a:p>
            <a:pPr algn="l"/>
            <a:r>
              <a:rPr lang="ja-JP" altLang="en-US" sz="1600" kern="100" dirty="0">
                <a:latin typeface="ＭＳ Ｐ明朝" panose="02020600040205080304" pitchFamily="18" charset="-128"/>
                <a:ea typeface="ＭＳ Ｐ明朝" panose="02020600040205080304" pitchFamily="18" charset="-128"/>
              </a:rPr>
              <a:t>　</a:t>
            </a:r>
            <a:r>
              <a:rPr lang="ja-JP" altLang="en-US" sz="1600" b="1" kern="100" dirty="0">
                <a:latin typeface="ＭＳ Ｐ明朝" panose="02020600040205080304" pitchFamily="18" charset="-128"/>
                <a:ea typeface="ＭＳ Ｐ明朝" panose="02020600040205080304" pitchFamily="18" charset="-128"/>
              </a:rPr>
              <a:t>日時</a:t>
            </a:r>
            <a:r>
              <a:rPr lang="ja-JP" altLang="en-US" sz="1600" kern="100" dirty="0">
                <a:latin typeface="ＭＳ Ｐ明朝" panose="02020600040205080304" pitchFamily="18" charset="-128"/>
                <a:ea typeface="ＭＳ Ｐ明朝" panose="02020600040205080304" pitchFamily="18" charset="-128"/>
              </a:rPr>
              <a:t>　　</a:t>
            </a:r>
            <a:r>
              <a:rPr lang="en-US" altLang="ja-JP" sz="1600" kern="100" dirty="0">
                <a:latin typeface="ＭＳ Ｐ明朝" panose="02020600040205080304" pitchFamily="18" charset="-128"/>
                <a:ea typeface="ＭＳ Ｐ明朝" panose="02020600040205080304" pitchFamily="18" charset="-128"/>
              </a:rPr>
              <a:t>2018</a:t>
            </a:r>
            <a:r>
              <a:rPr lang="ja-JP" altLang="en-US" sz="1600" kern="100" dirty="0">
                <a:latin typeface="ＭＳ Ｐ明朝" panose="02020600040205080304" pitchFamily="18" charset="-128"/>
                <a:ea typeface="ＭＳ Ｐ明朝" panose="02020600040205080304" pitchFamily="18" charset="-128"/>
              </a:rPr>
              <a:t>年　</a:t>
            </a:r>
            <a:r>
              <a:rPr lang="en-US" altLang="ja-JP" sz="1600" kern="100" dirty="0">
                <a:latin typeface="ＭＳ Ｐ明朝" panose="02020600040205080304" pitchFamily="18" charset="-128"/>
                <a:ea typeface="ＭＳ Ｐ明朝" panose="02020600040205080304" pitchFamily="18" charset="-128"/>
              </a:rPr>
              <a:t>2</a:t>
            </a:r>
            <a:r>
              <a:rPr lang="ja-JP" altLang="en-US" sz="1600" kern="100" dirty="0">
                <a:latin typeface="ＭＳ Ｐ明朝" panose="02020600040205080304" pitchFamily="18" charset="-128"/>
                <a:ea typeface="ＭＳ Ｐ明朝" panose="02020600040205080304" pitchFamily="18" charset="-128"/>
              </a:rPr>
              <a:t>月　</a:t>
            </a:r>
            <a:r>
              <a:rPr lang="en-US" altLang="ja-JP" sz="1600" kern="100" dirty="0">
                <a:latin typeface="ＭＳ Ｐ明朝" panose="02020600040205080304" pitchFamily="18" charset="-128"/>
                <a:ea typeface="ＭＳ Ｐ明朝" panose="02020600040205080304" pitchFamily="18" charset="-128"/>
              </a:rPr>
              <a:t>27</a:t>
            </a:r>
            <a:r>
              <a:rPr lang="ja-JP" altLang="en-US" sz="1600" kern="100" dirty="0">
                <a:latin typeface="ＭＳ Ｐ明朝" panose="02020600040205080304" pitchFamily="18" charset="-128"/>
                <a:ea typeface="ＭＳ Ｐ明朝" panose="02020600040205080304" pitchFamily="18" charset="-128"/>
              </a:rPr>
              <a:t>日（火）　</a:t>
            </a:r>
            <a:r>
              <a:rPr lang="en-US" altLang="ja-JP" sz="1600" kern="100" dirty="0">
                <a:latin typeface="ＭＳ Ｐ明朝" panose="02020600040205080304" pitchFamily="18" charset="-128"/>
                <a:ea typeface="ＭＳ Ｐ明朝" panose="02020600040205080304" pitchFamily="18" charset="-128"/>
              </a:rPr>
              <a:t>18</a:t>
            </a:r>
            <a:r>
              <a:rPr lang="ja-JP" altLang="en-US" sz="1600" kern="100" dirty="0">
                <a:latin typeface="ＭＳ Ｐ明朝" panose="02020600040205080304" pitchFamily="18" charset="-128"/>
                <a:ea typeface="ＭＳ Ｐ明朝" panose="02020600040205080304" pitchFamily="18" charset="-128"/>
              </a:rPr>
              <a:t>：</a:t>
            </a:r>
            <a:r>
              <a:rPr lang="en-US" altLang="ja-JP" sz="1600" kern="100" dirty="0">
                <a:latin typeface="ＭＳ Ｐ明朝" panose="02020600040205080304" pitchFamily="18" charset="-128"/>
                <a:ea typeface="ＭＳ Ｐ明朝" panose="02020600040205080304" pitchFamily="18" charset="-128"/>
              </a:rPr>
              <a:t>00</a:t>
            </a:r>
            <a:r>
              <a:rPr lang="ja-JP" altLang="en-US" sz="1600" kern="100" dirty="0">
                <a:latin typeface="ＭＳ Ｐ明朝" panose="02020600040205080304" pitchFamily="18" charset="-128"/>
                <a:ea typeface="ＭＳ Ｐ明朝" panose="02020600040205080304" pitchFamily="18" charset="-128"/>
              </a:rPr>
              <a:t>　開場</a:t>
            </a:r>
            <a:endParaRPr lang="en-US" altLang="ja-JP" sz="1600" kern="100" dirty="0">
              <a:latin typeface="ＭＳ Ｐ明朝" panose="02020600040205080304" pitchFamily="18" charset="-128"/>
              <a:ea typeface="ＭＳ Ｐ明朝" panose="02020600040205080304" pitchFamily="18" charset="-128"/>
            </a:endParaRPr>
          </a:p>
          <a:p>
            <a:pPr algn="l"/>
            <a:endParaRPr lang="en-US" altLang="ja-JP" sz="1000" kern="100" dirty="0">
              <a:latin typeface="ＭＳ Ｐ明朝" panose="02020600040205080304" pitchFamily="18" charset="-128"/>
              <a:ea typeface="ＭＳ Ｐ明朝" panose="02020600040205080304" pitchFamily="18" charset="-128"/>
            </a:endParaRPr>
          </a:p>
          <a:p>
            <a:pPr algn="l"/>
            <a:r>
              <a:rPr lang="ja-JP" altLang="en-US" sz="2000" kern="100" dirty="0">
                <a:latin typeface="ＭＳ Ｐ明朝" panose="02020600040205080304" pitchFamily="18" charset="-128"/>
                <a:ea typeface="ＭＳ Ｐ明朝" panose="02020600040205080304" pitchFamily="18" charset="-128"/>
              </a:rPr>
              <a:t>　</a:t>
            </a:r>
            <a:r>
              <a:rPr lang="ja-JP" altLang="en-US" sz="2000" b="1" i="1" u="sng" kern="100" dirty="0">
                <a:latin typeface="ＭＳ Ｐ明朝" panose="02020600040205080304" pitchFamily="18" charset="-128"/>
                <a:ea typeface="ＭＳ Ｐ明朝" panose="02020600040205080304" pitchFamily="18" charset="-128"/>
              </a:rPr>
              <a:t>オブザーバー大歓迎お気軽にご参加ください！</a:t>
            </a:r>
            <a:endParaRPr lang="en-US" altLang="ja-JP" sz="2000" b="1" i="1" u="sng" kern="100" dirty="0">
              <a:latin typeface="ＭＳ Ｐ明朝" panose="02020600040205080304" pitchFamily="18" charset="-128"/>
              <a:ea typeface="ＭＳ Ｐ明朝" panose="02020600040205080304" pitchFamily="18" charset="-128"/>
            </a:endParaRPr>
          </a:p>
          <a:p>
            <a:pPr algn="l"/>
            <a:endParaRPr lang="en-US" altLang="ja-JP" sz="1000" kern="100" dirty="0">
              <a:latin typeface="ＭＳ Ｐ明朝" panose="02020600040205080304" pitchFamily="18" charset="-128"/>
              <a:ea typeface="ＭＳ Ｐ明朝" panose="02020600040205080304" pitchFamily="18" charset="-128"/>
            </a:endParaRPr>
          </a:p>
          <a:p>
            <a:pPr algn="l"/>
            <a:r>
              <a:rPr lang="ja-JP" altLang="en-US" sz="1400" kern="100" dirty="0">
                <a:latin typeface="ＭＳ Ｐ明朝" panose="02020600040205080304" pitchFamily="18" charset="-128"/>
                <a:ea typeface="ＭＳ Ｐ明朝" panose="02020600040205080304" pitchFamily="18" charset="-128"/>
              </a:rPr>
              <a:t>　　グループ討論テーマ</a:t>
            </a:r>
            <a:endParaRPr lang="en-US" altLang="ja-JP" sz="1400" kern="100" dirty="0">
              <a:latin typeface="ＭＳ Ｐ明朝" panose="02020600040205080304" pitchFamily="18" charset="-128"/>
              <a:ea typeface="ＭＳ Ｐ明朝" panose="02020600040205080304" pitchFamily="18" charset="-128"/>
            </a:endParaRPr>
          </a:p>
          <a:p>
            <a:pPr algn="l"/>
            <a:r>
              <a:rPr lang="ja-JP" altLang="en-US" sz="1400" kern="100" dirty="0">
                <a:latin typeface="ＭＳ Ｐ明朝" panose="02020600040205080304" pitchFamily="18" charset="-128"/>
                <a:ea typeface="ＭＳ Ｐ明朝" panose="02020600040205080304" pitchFamily="18" charset="-128"/>
              </a:rPr>
              <a:t>　　　　あなたの会社ではリスク管理のためにどんな準備をしていますか？</a:t>
            </a:r>
            <a:endParaRPr lang="en-US" altLang="ja-JP" sz="1400" kern="100" dirty="0">
              <a:latin typeface="ＭＳ Ｐ明朝" panose="02020600040205080304" pitchFamily="18" charset="-128"/>
              <a:ea typeface="ＭＳ Ｐ明朝" panose="02020600040205080304" pitchFamily="18" charset="-128"/>
            </a:endParaRPr>
          </a:p>
          <a:p>
            <a:pPr algn="l"/>
            <a:r>
              <a:rPr lang="ja-JP" altLang="en-US" sz="1200" kern="100" dirty="0">
                <a:latin typeface="ＭＳ Ｐ明朝" panose="02020600040205080304" pitchFamily="18" charset="-128"/>
                <a:ea typeface="ＭＳ Ｐ明朝" panose="02020600040205080304" pitchFamily="18" charset="-128"/>
              </a:rPr>
              <a:t>　　　　～新事業（第二創業や業態転換などを含む）の取り組みへの仕組みと体制～</a:t>
            </a:r>
            <a:endParaRPr lang="en-US" altLang="ja-JP" sz="1200" kern="100" dirty="0">
              <a:latin typeface="ＭＳ Ｐ明朝" panose="02020600040205080304" pitchFamily="18" charset="-128"/>
              <a:ea typeface="ＭＳ Ｐ明朝" panose="02020600040205080304" pitchFamily="18" charset="-128"/>
            </a:endParaRPr>
          </a:p>
          <a:p>
            <a:pPr algn="l"/>
            <a:endParaRPr lang="en-US" altLang="ja-JP" sz="1100" kern="100" dirty="0">
              <a:latin typeface="ＭＳ Ｐ明朝" panose="02020600040205080304" pitchFamily="18" charset="-128"/>
              <a:ea typeface="ＭＳ Ｐ明朝" panose="02020600040205080304" pitchFamily="18" charset="-128"/>
            </a:endParaRPr>
          </a:p>
          <a:p>
            <a:pPr algn="l"/>
            <a:r>
              <a:rPr lang="ja-JP" altLang="en-US" sz="1100" kern="100" dirty="0">
                <a:latin typeface="ＭＳ Ｐ明朝" panose="02020600040205080304" pitchFamily="18" charset="-128"/>
                <a:ea typeface="ＭＳ Ｐ明朝" panose="02020600040205080304" pitchFamily="18" charset="-128"/>
              </a:rPr>
              <a:t>　　　例会終了後、報告者を囲んで懇親会（希望者のみ）を行います</a:t>
            </a:r>
            <a:endParaRPr lang="en-US" altLang="ja-JP" sz="1100" kern="100" dirty="0">
              <a:latin typeface="ＭＳ Ｐ明朝" panose="02020600040205080304" pitchFamily="18" charset="-128"/>
              <a:ea typeface="ＭＳ Ｐ明朝" panose="02020600040205080304" pitchFamily="18" charset="-128"/>
            </a:endParaRPr>
          </a:p>
          <a:p>
            <a:pPr algn="l"/>
            <a:r>
              <a:rPr lang="ja-JP" altLang="en-US" sz="1100" kern="100" dirty="0">
                <a:latin typeface="ＭＳ Ｐ明朝" panose="02020600040205080304" pitchFamily="18" charset="-128"/>
                <a:ea typeface="ＭＳ Ｐ明朝" panose="02020600040205080304" pitchFamily="18" charset="-128"/>
              </a:rPr>
              <a:t>　　　会場　未定　（例会</a:t>
            </a:r>
            <a:r>
              <a:rPr lang="en-US" altLang="ja-JP" sz="1100" kern="100" dirty="0">
                <a:latin typeface="ＭＳ Ｐ明朝" panose="02020600040205080304" pitchFamily="18" charset="-128"/>
                <a:ea typeface="ＭＳ Ｐ明朝" panose="02020600040205080304" pitchFamily="18" charset="-128"/>
              </a:rPr>
              <a:t>3</a:t>
            </a:r>
            <a:r>
              <a:rPr lang="ja-JP" altLang="en-US" sz="1100" kern="100" dirty="0">
                <a:latin typeface="ＭＳ Ｐ明朝" panose="02020600040205080304" pitchFamily="18" charset="-128"/>
                <a:ea typeface="ＭＳ Ｐ明朝" panose="02020600040205080304" pitchFamily="18" charset="-128"/>
              </a:rPr>
              <a:t>日前を過ぎたキャンセルの場合は後日実費を徴収させていただきます）</a:t>
            </a:r>
            <a:endParaRPr lang="en-US" altLang="ja-JP" sz="1100" kern="100" dirty="0">
              <a:latin typeface="ＭＳ Ｐ明朝" panose="02020600040205080304" pitchFamily="18" charset="-128"/>
              <a:ea typeface="ＭＳ Ｐ明朝" panose="02020600040205080304" pitchFamily="18" charset="-128"/>
            </a:endParaRPr>
          </a:p>
          <a:p>
            <a:pPr algn="r"/>
            <a:endParaRPr lang="en-US" altLang="ja-JP" sz="1100" kern="100" dirty="0">
              <a:latin typeface="ＭＳ Ｐ明朝" panose="02020600040205080304" pitchFamily="18" charset="-128"/>
              <a:ea typeface="ＭＳ Ｐ明朝" panose="02020600040205080304" pitchFamily="18" charset="-128"/>
            </a:endParaRPr>
          </a:p>
          <a:p>
            <a:pPr algn="l"/>
            <a:r>
              <a:rPr lang="ja-JP" altLang="en-US" sz="1100" kern="100" dirty="0">
                <a:latin typeface="ＭＳ Ｐ明朝" panose="02020600040205080304" pitchFamily="18" charset="-128"/>
                <a:ea typeface="ＭＳ Ｐ明朝" panose="02020600040205080304" pitchFamily="18" charset="-128"/>
              </a:rPr>
              <a:t>　　　例　会（無料）に　　　　　　 　出席します　・　欠席します　　（</a:t>
            </a:r>
            <a:r>
              <a:rPr lang="en-US" altLang="ja-JP" sz="1100" kern="100" dirty="0">
                <a:latin typeface="ＭＳ Ｐ明朝" panose="02020600040205080304" pitchFamily="18" charset="-128"/>
                <a:ea typeface="ＭＳ Ｐ明朝" panose="02020600040205080304" pitchFamily="18" charset="-128"/>
              </a:rPr>
              <a:t>18</a:t>
            </a:r>
            <a:r>
              <a:rPr lang="ja-JP" altLang="en-US" sz="1100" kern="100" dirty="0">
                <a:latin typeface="ＭＳ Ｐ明朝" panose="02020600040205080304" pitchFamily="18" charset="-128"/>
                <a:ea typeface="ＭＳ Ｐ明朝" panose="02020600040205080304" pitchFamily="18" charset="-128"/>
              </a:rPr>
              <a:t>：</a:t>
            </a:r>
            <a:r>
              <a:rPr lang="en-US" altLang="ja-JP" sz="1100" kern="100" dirty="0">
                <a:latin typeface="ＭＳ Ｐ明朝" panose="02020600040205080304" pitchFamily="18" charset="-128"/>
                <a:ea typeface="ＭＳ Ｐ明朝" panose="02020600040205080304" pitchFamily="18" charset="-128"/>
              </a:rPr>
              <a:t>15</a:t>
            </a:r>
            <a:r>
              <a:rPr lang="ja-JP" altLang="en-US" sz="1100" kern="100" dirty="0">
                <a:latin typeface="ＭＳ Ｐ明朝" panose="02020600040205080304" pitchFamily="18" charset="-128"/>
                <a:ea typeface="ＭＳ Ｐ明朝" panose="02020600040205080304" pitchFamily="18" charset="-128"/>
              </a:rPr>
              <a:t>～</a:t>
            </a:r>
            <a:r>
              <a:rPr lang="en-US" altLang="ja-JP" sz="1100" kern="100" dirty="0">
                <a:latin typeface="ＭＳ Ｐ明朝" panose="02020600040205080304" pitchFamily="18" charset="-128"/>
                <a:ea typeface="ＭＳ Ｐ明朝" panose="02020600040205080304" pitchFamily="18" charset="-128"/>
              </a:rPr>
              <a:t>21</a:t>
            </a:r>
            <a:r>
              <a:rPr lang="ja-JP" altLang="en-US" sz="1100" kern="100" dirty="0">
                <a:latin typeface="ＭＳ Ｐ明朝" panose="02020600040205080304" pitchFamily="18" charset="-128"/>
                <a:ea typeface="ＭＳ Ｐ明朝" panose="02020600040205080304" pitchFamily="18" charset="-128"/>
              </a:rPr>
              <a:t>：</a:t>
            </a:r>
            <a:r>
              <a:rPr lang="en-US" altLang="ja-JP" sz="1100" kern="100" dirty="0">
                <a:latin typeface="ＭＳ Ｐ明朝" panose="02020600040205080304" pitchFamily="18" charset="-128"/>
                <a:ea typeface="ＭＳ Ｐ明朝" panose="02020600040205080304" pitchFamily="18" charset="-128"/>
              </a:rPr>
              <a:t>15</a:t>
            </a:r>
            <a:r>
              <a:rPr lang="ja-JP" altLang="en-US" sz="1100" kern="100" dirty="0">
                <a:latin typeface="ＭＳ Ｐ明朝" panose="02020600040205080304" pitchFamily="18" charset="-128"/>
                <a:ea typeface="ＭＳ Ｐ明朝" panose="02020600040205080304" pitchFamily="18" charset="-128"/>
              </a:rPr>
              <a:t>）</a:t>
            </a:r>
            <a:endParaRPr lang="en-US" altLang="ja-JP" sz="1100" kern="100" dirty="0">
              <a:latin typeface="ＭＳ Ｐ明朝" panose="02020600040205080304" pitchFamily="18" charset="-128"/>
              <a:ea typeface="ＭＳ Ｐ明朝" panose="02020600040205080304" pitchFamily="18" charset="-128"/>
            </a:endParaRPr>
          </a:p>
          <a:p>
            <a:pPr algn="l"/>
            <a:endParaRPr lang="en-US" altLang="ja-JP" sz="1100" kern="100" dirty="0">
              <a:latin typeface="ＭＳ Ｐ明朝" panose="02020600040205080304" pitchFamily="18" charset="-128"/>
              <a:ea typeface="ＭＳ Ｐ明朝" panose="02020600040205080304" pitchFamily="18" charset="-128"/>
            </a:endParaRPr>
          </a:p>
          <a:p>
            <a:pPr algn="l"/>
            <a:r>
              <a:rPr lang="ja-JP" altLang="en-US" sz="1100" kern="100" dirty="0">
                <a:latin typeface="ＭＳ Ｐ明朝" panose="02020600040205080304" pitchFamily="18" charset="-128"/>
                <a:ea typeface="ＭＳ Ｐ明朝" panose="02020600040205080304" pitchFamily="18" charset="-128"/>
              </a:rPr>
              <a:t>　　　懇親会（会費￥</a:t>
            </a:r>
            <a:r>
              <a:rPr lang="en-US" altLang="ja-JP" sz="1100" kern="100" dirty="0">
                <a:latin typeface="ＭＳ Ｐ明朝" panose="02020600040205080304" pitchFamily="18" charset="-128"/>
                <a:ea typeface="ＭＳ Ｐ明朝" panose="02020600040205080304" pitchFamily="18" charset="-128"/>
              </a:rPr>
              <a:t>5,000</a:t>
            </a:r>
            <a:r>
              <a:rPr lang="ja-JP" altLang="en-US" sz="1100" kern="100" dirty="0">
                <a:latin typeface="ＭＳ Ｐ明朝" panose="02020600040205080304" pitchFamily="18" charset="-128"/>
                <a:ea typeface="ＭＳ Ｐ明朝" panose="02020600040205080304" pitchFamily="18" charset="-128"/>
              </a:rPr>
              <a:t>）に　　出席します　・　欠席します　　（</a:t>
            </a:r>
            <a:r>
              <a:rPr lang="en-US" altLang="ja-JP" sz="1100" kern="100" dirty="0">
                <a:latin typeface="ＭＳ Ｐ明朝" panose="02020600040205080304" pitchFamily="18" charset="-128"/>
                <a:ea typeface="ＭＳ Ｐ明朝" panose="02020600040205080304" pitchFamily="18" charset="-128"/>
              </a:rPr>
              <a:t>21</a:t>
            </a:r>
            <a:r>
              <a:rPr lang="ja-JP" altLang="en-US" sz="1100" kern="100" dirty="0">
                <a:latin typeface="ＭＳ Ｐ明朝" panose="02020600040205080304" pitchFamily="18" charset="-128"/>
                <a:ea typeface="ＭＳ Ｐ明朝" panose="02020600040205080304" pitchFamily="18" charset="-128"/>
              </a:rPr>
              <a:t>：</a:t>
            </a:r>
            <a:r>
              <a:rPr lang="en-US" altLang="ja-JP" sz="1100" kern="100" dirty="0">
                <a:latin typeface="ＭＳ Ｐ明朝" panose="02020600040205080304" pitchFamily="18" charset="-128"/>
                <a:ea typeface="ＭＳ Ｐ明朝" panose="02020600040205080304" pitchFamily="18" charset="-128"/>
              </a:rPr>
              <a:t>30</a:t>
            </a:r>
            <a:r>
              <a:rPr lang="ja-JP" altLang="en-US" sz="1100" kern="100" dirty="0">
                <a:latin typeface="ＭＳ Ｐ明朝" panose="02020600040205080304" pitchFamily="18" charset="-128"/>
                <a:ea typeface="ＭＳ Ｐ明朝" panose="02020600040205080304" pitchFamily="18" charset="-128"/>
              </a:rPr>
              <a:t>～</a:t>
            </a:r>
            <a:r>
              <a:rPr lang="en-US" altLang="ja-JP" sz="1100" kern="100" dirty="0">
                <a:latin typeface="ＭＳ Ｐ明朝" panose="02020600040205080304" pitchFamily="18" charset="-128"/>
                <a:ea typeface="ＭＳ Ｐ明朝" panose="02020600040205080304" pitchFamily="18" charset="-128"/>
              </a:rPr>
              <a:t>23</a:t>
            </a:r>
            <a:r>
              <a:rPr lang="ja-JP" altLang="en-US" sz="1100" kern="100" dirty="0">
                <a:latin typeface="ＭＳ Ｐ明朝" panose="02020600040205080304" pitchFamily="18" charset="-128"/>
                <a:ea typeface="ＭＳ Ｐ明朝" panose="02020600040205080304" pitchFamily="18" charset="-128"/>
              </a:rPr>
              <a:t>：</a:t>
            </a:r>
            <a:r>
              <a:rPr lang="en-US" altLang="ja-JP" sz="1100" kern="100" dirty="0">
                <a:latin typeface="ＭＳ Ｐ明朝" panose="02020600040205080304" pitchFamily="18" charset="-128"/>
                <a:ea typeface="ＭＳ Ｐ明朝" panose="02020600040205080304" pitchFamily="18" charset="-128"/>
              </a:rPr>
              <a:t>00</a:t>
            </a:r>
            <a:r>
              <a:rPr lang="ja-JP" altLang="en-US" sz="1100" kern="100" dirty="0">
                <a:latin typeface="ＭＳ Ｐ明朝" panose="02020600040205080304" pitchFamily="18" charset="-128"/>
                <a:ea typeface="ＭＳ Ｐ明朝" panose="02020600040205080304" pitchFamily="18" charset="-128"/>
              </a:rPr>
              <a:t>）</a:t>
            </a:r>
            <a:endParaRPr lang="en-US" altLang="ja-JP" sz="1100" kern="100" dirty="0">
              <a:latin typeface="ＭＳ Ｐ明朝" panose="02020600040205080304" pitchFamily="18" charset="-128"/>
              <a:ea typeface="ＭＳ Ｐ明朝" panose="02020600040205080304" pitchFamily="18" charset="-128"/>
            </a:endParaRPr>
          </a:p>
          <a:p>
            <a:pPr algn="l"/>
            <a:endParaRPr lang="en-US" altLang="ja-JP" sz="1100" kern="100" dirty="0">
              <a:latin typeface="ＭＳ Ｐ明朝" panose="02020600040205080304" pitchFamily="18" charset="-128"/>
              <a:ea typeface="ＭＳ Ｐ明朝" panose="02020600040205080304" pitchFamily="18" charset="-128"/>
            </a:endParaRPr>
          </a:p>
          <a:p>
            <a:pPr algn="l"/>
            <a:r>
              <a:rPr lang="ja-JP" altLang="en-US" sz="1100" kern="100" dirty="0">
                <a:latin typeface="ＭＳ Ｐ明朝" panose="02020600040205080304" pitchFamily="18" charset="-128"/>
                <a:ea typeface="ＭＳ Ｐ明朝" panose="02020600040205080304" pitchFamily="18" charset="-128"/>
              </a:rPr>
              <a:t>　　　　お名前</a:t>
            </a:r>
            <a:r>
              <a:rPr lang="ja-JP" altLang="en-US" sz="1100" u="sng" kern="100" dirty="0">
                <a:latin typeface="ＭＳ Ｐ明朝" panose="02020600040205080304" pitchFamily="18" charset="-128"/>
                <a:ea typeface="ＭＳ Ｐ明朝" panose="02020600040205080304" pitchFamily="18" charset="-128"/>
              </a:rPr>
              <a:t>　　　　　　　　　　　　　</a:t>
            </a:r>
            <a:r>
              <a:rPr lang="ja-JP" altLang="en-US" sz="1100" kern="100" dirty="0">
                <a:latin typeface="ＭＳ Ｐ明朝" panose="02020600040205080304" pitchFamily="18" charset="-128"/>
                <a:ea typeface="ＭＳ Ｐ明朝" panose="02020600040205080304" pitchFamily="18" charset="-128"/>
              </a:rPr>
              <a:t>会社名</a:t>
            </a:r>
            <a:r>
              <a:rPr lang="ja-JP" altLang="en-US" sz="1100" u="sng" kern="100" dirty="0">
                <a:latin typeface="ＭＳ Ｐ明朝" panose="02020600040205080304" pitchFamily="18" charset="-128"/>
                <a:ea typeface="ＭＳ Ｐ明朝" panose="02020600040205080304" pitchFamily="18" charset="-128"/>
              </a:rPr>
              <a:t>　　　　　　　　　　　　　　　</a:t>
            </a:r>
            <a:r>
              <a:rPr lang="ja-JP" altLang="en-US" sz="1100" kern="100" dirty="0">
                <a:latin typeface="ＭＳ Ｐ明朝" panose="02020600040205080304" pitchFamily="18" charset="-128"/>
                <a:ea typeface="ＭＳ Ｐ明朝" panose="02020600040205080304" pitchFamily="18" charset="-128"/>
              </a:rPr>
              <a:t>お役職</a:t>
            </a:r>
            <a:r>
              <a:rPr lang="ja-JP" altLang="en-US" sz="1100" u="sng" kern="100" dirty="0">
                <a:latin typeface="ＭＳ Ｐ明朝" panose="02020600040205080304" pitchFamily="18" charset="-128"/>
                <a:ea typeface="ＭＳ Ｐ明朝" panose="02020600040205080304" pitchFamily="18" charset="-128"/>
              </a:rPr>
              <a:t>　　　　　　　　　　　　　　</a:t>
            </a:r>
            <a:r>
              <a:rPr lang="en-US" altLang="ja-JP" sz="1100" u="sng" kern="100" dirty="0">
                <a:latin typeface="ＭＳ Ｐ明朝" panose="02020600040205080304" pitchFamily="18" charset="-128"/>
                <a:ea typeface="ＭＳ Ｐ明朝" panose="02020600040205080304" pitchFamily="18" charset="-128"/>
              </a:rPr>
              <a:t>.</a:t>
            </a:r>
          </a:p>
          <a:p>
            <a:pPr algn="l"/>
            <a:r>
              <a:rPr lang="ja-JP" altLang="en-US" sz="1100" kern="100" dirty="0">
                <a:latin typeface="ＭＳ Ｐ明朝" panose="02020600040205080304" pitchFamily="18" charset="-128"/>
                <a:ea typeface="ＭＳ Ｐ明朝" panose="02020600040205080304" pitchFamily="18" charset="-128"/>
              </a:rPr>
              <a:t>　　　ご記入後、同友会事務局　</a:t>
            </a:r>
            <a:r>
              <a:rPr lang="en-US" altLang="ja-JP" sz="1100" kern="100" dirty="0">
                <a:latin typeface="ＭＳ Ｐ明朝" panose="02020600040205080304" pitchFamily="18" charset="-128"/>
                <a:ea typeface="ＭＳ Ｐ明朝" panose="02020600040205080304" pitchFamily="18" charset="-128"/>
              </a:rPr>
              <a:t>FAX029-243-7225</a:t>
            </a:r>
            <a:r>
              <a:rPr lang="ja-JP" altLang="en-US" sz="1100" kern="100" dirty="0">
                <a:latin typeface="ＭＳ Ｐ明朝" panose="02020600040205080304" pitchFamily="18" charset="-128"/>
                <a:ea typeface="ＭＳ Ｐ明朝" panose="02020600040205080304" pitchFamily="18" charset="-128"/>
              </a:rPr>
              <a:t>まで</a:t>
            </a:r>
            <a:r>
              <a:rPr lang="en-US" altLang="ja-JP" sz="1100" kern="100" dirty="0">
                <a:latin typeface="ＭＳ Ｐ明朝" panose="02020600040205080304" pitchFamily="18" charset="-128"/>
                <a:ea typeface="ＭＳ Ｐ明朝" panose="02020600040205080304" pitchFamily="18" charset="-128"/>
              </a:rPr>
              <a:t>FAX</a:t>
            </a:r>
            <a:r>
              <a:rPr lang="ja-JP" altLang="en-US" sz="1100" kern="100" dirty="0">
                <a:latin typeface="ＭＳ Ｐ明朝" panose="02020600040205080304" pitchFamily="18" charset="-128"/>
                <a:ea typeface="ＭＳ Ｐ明朝" panose="02020600040205080304" pitchFamily="18" charset="-128"/>
              </a:rPr>
              <a:t>ください</a:t>
            </a:r>
          </a:p>
        </p:txBody>
      </p:sp>
      <p:pic>
        <p:nvPicPr>
          <p:cNvPr id="3" name="図 2"/>
          <p:cNvPicPr>
            <a:picLocks noChangeAspect="1"/>
          </p:cNvPicPr>
          <p:nvPr/>
        </p:nvPicPr>
        <p:blipFill rotWithShape="1">
          <a:blip r:embed="rId2" cstate="print">
            <a:extLst>
              <a:ext uri="{28A0092B-C50C-407E-A947-70E740481C1C}">
                <a14:useLocalDpi xmlns:a14="http://schemas.microsoft.com/office/drawing/2010/main" val="0"/>
              </a:ext>
            </a:extLst>
          </a:blip>
          <a:srcRect l="3974"/>
          <a:stretch/>
        </p:blipFill>
        <p:spPr>
          <a:xfrm>
            <a:off x="416064" y="1912968"/>
            <a:ext cx="3208004" cy="1879167"/>
          </a:xfrm>
          <a:prstGeom prst="rect">
            <a:avLst/>
          </a:prstGeom>
          <a:ln>
            <a:noFill/>
          </a:ln>
          <a:effectLst>
            <a:softEdge rad="112500"/>
          </a:effectLst>
        </p:spPr>
      </p:pic>
      <p:sp>
        <p:nvSpPr>
          <p:cNvPr id="10" name="正方形/長方形 9"/>
          <p:cNvSpPr/>
          <p:nvPr/>
        </p:nvSpPr>
        <p:spPr>
          <a:xfrm>
            <a:off x="303481" y="920552"/>
            <a:ext cx="6293226" cy="584775"/>
          </a:xfrm>
          <a:prstGeom prst="rect">
            <a:avLst/>
          </a:prstGeom>
          <a:noFill/>
        </p:spPr>
        <p:txBody>
          <a:bodyPr wrap="square" lIns="91440" tIns="45720" rIns="91440" bIns="45720">
            <a:spAutoFit/>
          </a:bodyPr>
          <a:lstStyle/>
          <a:p>
            <a:pPr algn="ctr"/>
            <a:r>
              <a:rPr lang="ja-JP" alt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売り手よし 買い手よし 世間よし</a:t>
            </a:r>
          </a:p>
        </p:txBody>
      </p:sp>
      <p:sp>
        <p:nvSpPr>
          <p:cNvPr id="12" name="タイトル 1"/>
          <p:cNvSpPr txBox="1">
            <a:spLocks/>
          </p:cNvSpPr>
          <p:nvPr/>
        </p:nvSpPr>
        <p:spPr>
          <a:xfrm>
            <a:off x="691413" y="1295012"/>
            <a:ext cx="5462497" cy="51844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spc="150" dirty="0">
                <a:latin typeface="ＭＳ Ｐ明朝" panose="02020600040205080304" pitchFamily="18" charset="-128"/>
                <a:ea typeface="ＭＳ Ｐ明朝" panose="02020600040205080304" pitchFamily="18" charset="-128"/>
              </a:rPr>
              <a:t>～ご縁を大切にする志と地域愛から導かれた新事業～</a:t>
            </a:r>
            <a:endParaRPr lang="en-US" altLang="ja-JP" sz="1600" b="1" spc="15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4716819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93</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Ｐ明朝</vt:lpstr>
      <vt:lpstr>Arial</vt:lpstr>
      <vt:lpstr>Calibri</vt:lpstr>
      <vt:lpstr>Office ​​テーマ</vt:lpstr>
      <vt:lpstr>茨城県中小企業家同友会　県央海浜支部　2月例会</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茨城県中小企業家同友会　県央海浜支部　2017年度7月例会 「楽しい」の共有！から導かれた 環希の未来への指針</dc:title>
  <dc:creator>suzukikenso</dc:creator>
  <cp:lastModifiedBy>茨城県中小企業家同友会</cp:lastModifiedBy>
  <cp:revision>105</cp:revision>
  <cp:lastPrinted>2018-01-22T00:54:45Z</cp:lastPrinted>
  <dcterms:created xsi:type="dcterms:W3CDTF">2017-06-16T01:36:47Z</dcterms:created>
  <dcterms:modified xsi:type="dcterms:W3CDTF">2018-01-22T01:00:01Z</dcterms:modified>
</cp:coreProperties>
</file>