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906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60"/>
  </p:normalViewPr>
  <p:slideViewPr>
    <p:cSldViewPr snapToGrid="0" snapToObjects="1">
      <p:cViewPr>
        <p:scale>
          <a:sx n="100" d="100"/>
          <a:sy n="100" d="100"/>
        </p:scale>
        <p:origin x="924" y="-214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EFA9D-B3F3-4082-8C7B-8DA4F0BF3B6D}"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92C27-7CC2-47AE-B7D5-E34CE81E0A87}" type="slidenum">
              <a:rPr kumimoji="1" lang="ja-JP" altLang="en-US" smtClean="0"/>
              <a:t>‹#›</a:t>
            </a:fld>
            <a:endParaRPr kumimoji="1" lang="ja-JP" altLang="en-US"/>
          </a:p>
        </p:txBody>
      </p:sp>
    </p:spTree>
    <p:extLst>
      <p:ext uri="{BB962C8B-B14F-4D97-AF65-F5344CB8AC3E}">
        <p14:creationId xmlns:p14="http://schemas.microsoft.com/office/powerpoint/2010/main" val="3120615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E92C27-7CC2-47AE-B7D5-E34CE81E0A87}" type="slidenum">
              <a:rPr kumimoji="1" lang="ja-JP" altLang="en-US" smtClean="0"/>
              <a:t>1</a:t>
            </a:fld>
            <a:endParaRPr kumimoji="1" lang="ja-JP" altLang="en-US"/>
          </a:p>
        </p:txBody>
      </p:sp>
    </p:spTree>
    <p:extLst>
      <p:ext uri="{BB962C8B-B14F-4D97-AF65-F5344CB8AC3E}">
        <p14:creationId xmlns:p14="http://schemas.microsoft.com/office/powerpoint/2010/main" val="346877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155051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193255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37602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162552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249824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268762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196760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111476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52975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269799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94BA9D-9420-E34F-A30F-E734558B1725}"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2417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294BA9D-9420-E34F-A30F-E734558B1725}" type="datetimeFigureOut">
              <a:rPr kumimoji="1" lang="ja-JP" altLang="en-US" smtClean="0"/>
              <a:t>2019/1/23</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58F1C0C-5EA9-B744-A144-A0051BBA9510}" type="slidenum">
              <a:rPr kumimoji="1" lang="ja-JP" altLang="en-US" smtClean="0"/>
              <a:t>‹#›</a:t>
            </a:fld>
            <a:endParaRPr kumimoji="1" lang="ja-JP" altLang="en-US"/>
          </a:p>
        </p:txBody>
      </p:sp>
    </p:spTree>
    <p:extLst>
      <p:ext uri="{BB962C8B-B14F-4D97-AF65-F5344CB8AC3E}">
        <p14:creationId xmlns:p14="http://schemas.microsoft.com/office/powerpoint/2010/main" val="118953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file://localhost/http://e.doyu.jp/ibaraki/7days/img/44/qr.p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16236"/>
            <a:ext cx="6858001" cy="2007049"/>
          </a:xfrm>
          <a:prstGeom prst="rect">
            <a:avLst/>
          </a:prstGeom>
        </p:spPr>
      </p:pic>
      <p:sp>
        <p:nvSpPr>
          <p:cNvPr id="16" name="テキスト ボックス 15"/>
          <p:cNvSpPr txBox="1"/>
          <p:nvPr/>
        </p:nvSpPr>
        <p:spPr>
          <a:xfrm>
            <a:off x="122810" y="5865792"/>
            <a:ext cx="6633590" cy="2400657"/>
          </a:xfrm>
          <a:prstGeom prst="rect">
            <a:avLst/>
          </a:prstGeom>
          <a:noFill/>
        </p:spPr>
        <p:txBody>
          <a:bodyPr wrap="square" rtlCol="0">
            <a:spAutoFit/>
          </a:bodyPr>
          <a:lstStyle/>
          <a:p>
            <a:r>
              <a:rPr lang="ja-JP" altLang="ja-JP" sz="1600" dirty="0"/>
              <a:t>■日　時　</a:t>
            </a:r>
            <a:r>
              <a:rPr lang="ja-JP" altLang="en-US" sz="1600" dirty="0" smtClean="0"/>
              <a:t> </a:t>
            </a:r>
            <a:r>
              <a:rPr lang="ja-JP" altLang="ja-JP" sz="1600" dirty="0" smtClean="0"/>
              <a:t>２０１</a:t>
            </a:r>
            <a:r>
              <a:rPr lang="ja-JP" altLang="en-US" sz="1600" dirty="0" smtClean="0"/>
              <a:t>９</a:t>
            </a:r>
            <a:r>
              <a:rPr lang="ja-JP" altLang="ja-JP" sz="1600" dirty="0" smtClean="0"/>
              <a:t>年</a:t>
            </a:r>
            <a:r>
              <a:rPr lang="ja-JP" altLang="en-US" sz="1600" dirty="0" smtClean="0"/>
              <a:t> </a:t>
            </a:r>
            <a:r>
              <a:rPr lang="ja-JP" altLang="en-US" dirty="0" smtClean="0"/>
              <a:t>２</a:t>
            </a:r>
            <a:r>
              <a:rPr lang="ja-JP" altLang="ja-JP" dirty="0" smtClean="0"/>
              <a:t>月</a:t>
            </a:r>
            <a:r>
              <a:rPr lang="ja-JP" altLang="en-US" dirty="0" smtClean="0"/>
              <a:t>２６</a:t>
            </a:r>
            <a:r>
              <a:rPr lang="ja-JP" altLang="ja-JP" dirty="0" smtClean="0"/>
              <a:t>日</a:t>
            </a:r>
            <a:r>
              <a:rPr lang="ja-JP" altLang="en-US" dirty="0" smtClean="0"/>
              <a:t> </a:t>
            </a:r>
            <a:r>
              <a:rPr lang="ja-JP" altLang="ja-JP" dirty="0" smtClean="0"/>
              <a:t>（</a:t>
            </a:r>
            <a:r>
              <a:rPr lang="ja-JP" altLang="en-US" dirty="0" smtClean="0"/>
              <a:t>火</a:t>
            </a:r>
            <a:r>
              <a:rPr lang="ja-JP" altLang="ja-JP" dirty="0" smtClean="0"/>
              <a:t>）</a:t>
            </a:r>
            <a:r>
              <a:rPr lang="ja-JP" altLang="en-US" dirty="0" smtClean="0"/>
              <a:t>  </a:t>
            </a:r>
            <a:r>
              <a:rPr lang="ja-JP" altLang="ja-JP" dirty="0" smtClean="0"/>
              <a:t>午後</a:t>
            </a:r>
            <a:r>
              <a:rPr lang="en-US" altLang="ja-JP" dirty="0" smtClean="0">
                <a:latin typeface="+mj-ea"/>
                <a:ea typeface="+mj-ea"/>
              </a:rPr>
              <a:t>6:00</a:t>
            </a:r>
            <a:r>
              <a:rPr lang="ja-JP" altLang="en-US" dirty="0" smtClean="0">
                <a:latin typeface="+mj-ea"/>
                <a:ea typeface="+mj-ea"/>
              </a:rPr>
              <a:t> 開場 </a:t>
            </a:r>
            <a:r>
              <a:rPr lang="ja-JP" altLang="en-US" sz="1600" dirty="0" smtClean="0">
                <a:latin typeface="+mj-ea"/>
                <a:ea typeface="+mj-ea"/>
              </a:rPr>
              <a:t>（参加費無料）</a:t>
            </a:r>
            <a:endParaRPr lang="en-US" altLang="ja-JP" sz="2000" dirty="0" smtClean="0">
              <a:latin typeface="+mj-ea"/>
              <a:ea typeface="+mj-ea"/>
            </a:endParaRPr>
          </a:p>
          <a:p>
            <a:r>
              <a:rPr lang="en-US" altLang="ja-JP" sz="1600" dirty="0" smtClean="0"/>
              <a:t>■</a:t>
            </a:r>
            <a:r>
              <a:rPr lang="ja-JP" altLang="ja-JP" sz="1600" dirty="0"/>
              <a:t>会　場　</a:t>
            </a:r>
            <a:r>
              <a:rPr lang="ja-JP" altLang="en-US" dirty="0" smtClean="0"/>
              <a:t>ひたちなか文化会館</a:t>
            </a:r>
            <a:r>
              <a:rPr lang="ja-JP" altLang="en-US" dirty="0"/>
              <a:t>　</a:t>
            </a:r>
            <a:r>
              <a:rPr lang="ja-JP" altLang="en-US" dirty="0" smtClean="0"/>
              <a:t>大練習室  </a:t>
            </a:r>
            <a:r>
              <a:rPr lang="ja-JP" altLang="en-US" sz="1600" dirty="0" smtClean="0"/>
              <a:t>（コミュニティ棟 </a:t>
            </a:r>
            <a:r>
              <a:rPr lang="en-US" altLang="ja-JP" sz="1600" dirty="0" smtClean="0"/>
              <a:t>2</a:t>
            </a:r>
            <a:r>
              <a:rPr lang="ja-JP" altLang="en-US" sz="1600" dirty="0" smtClean="0"/>
              <a:t>階）</a:t>
            </a:r>
            <a:endParaRPr lang="ja-JP" altLang="ja-JP" sz="2400" dirty="0"/>
          </a:p>
          <a:p>
            <a:r>
              <a:rPr lang="ja-JP" altLang="en-US" sz="1600" dirty="0">
                <a:latin typeface="+mj-ea"/>
              </a:rPr>
              <a:t>　　　　　　　　　</a:t>
            </a:r>
            <a:r>
              <a:rPr lang="ja-JP" altLang="en-US" sz="1600" dirty="0" smtClean="0">
                <a:latin typeface="+mj-ea"/>
              </a:rPr>
              <a:t>                     </a:t>
            </a:r>
            <a:r>
              <a:rPr lang="ja-JP" altLang="en-US" sz="1400" dirty="0" smtClean="0">
                <a:latin typeface="+mn-ea"/>
              </a:rPr>
              <a:t>ひたちなか市青葉町</a:t>
            </a:r>
            <a:r>
              <a:rPr lang="en-US" altLang="ja-JP" sz="1400" dirty="0" smtClean="0">
                <a:latin typeface="+mn-ea"/>
              </a:rPr>
              <a:t>1-1  </a:t>
            </a:r>
            <a:r>
              <a:rPr lang="en-US" altLang="ja-JP" sz="1400" dirty="0" smtClean="0">
                <a:latin typeface="ＭＳ Ｐゴシック" panose="020B0600070205080204" pitchFamily="50" charset="-128"/>
              </a:rPr>
              <a:t> </a:t>
            </a:r>
            <a:r>
              <a:rPr lang="en-US" altLang="ja-JP" sz="1400" dirty="0">
                <a:latin typeface="ＭＳ Ｐゴシック" panose="020B0600070205080204" pitchFamily="50" charset="-128"/>
              </a:rPr>
              <a:t>Tel.</a:t>
            </a:r>
            <a:r>
              <a:rPr lang="ja-JP" altLang="en-US" sz="1400" dirty="0">
                <a:latin typeface="ＭＳ Ｐゴシック" panose="020B0600070205080204" pitchFamily="50" charset="-128"/>
              </a:rPr>
              <a:t> </a:t>
            </a:r>
            <a:r>
              <a:rPr lang="en-US" altLang="ja-JP" sz="1400" dirty="0" smtClean="0">
                <a:latin typeface="+mn-ea"/>
              </a:rPr>
              <a:t>029-275-1122</a:t>
            </a:r>
          </a:p>
          <a:p>
            <a:r>
              <a:rPr lang="ja-JP" altLang="ja-JP" sz="1400" dirty="0" smtClean="0">
                <a:latin typeface="+mn-ea"/>
              </a:rPr>
              <a:t>■</a:t>
            </a:r>
            <a:r>
              <a:rPr lang="ja-JP" altLang="en-US" sz="1400" dirty="0">
                <a:latin typeface="+mn-ea"/>
              </a:rPr>
              <a:t>グループ討論のテーマ：あなたの会社のルールは誰が決めていますか？</a:t>
            </a:r>
            <a:r>
              <a:rPr lang="ja-JP" altLang="en-US" dirty="0">
                <a:latin typeface="+mn-ea"/>
              </a:rPr>
              <a:t> </a:t>
            </a:r>
            <a:endParaRPr lang="en-US" altLang="ja-JP" sz="1400" dirty="0" smtClean="0">
              <a:latin typeface="+mn-ea"/>
            </a:endParaRPr>
          </a:p>
          <a:p>
            <a:r>
              <a:rPr lang="ja-JP" altLang="en-US" sz="1400" dirty="0">
                <a:latin typeface="+mn-ea"/>
              </a:rPr>
              <a:t> </a:t>
            </a:r>
            <a:r>
              <a:rPr lang="ja-JP" altLang="en-US" sz="1400" dirty="0" smtClean="0">
                <a:latin typeface="+mn-ea"/>
              </a:rPr>
              <a:t>                                   また</a:t>
            </a:r>
            <a:r>
              <a:rPr lang="ja-JP" altLang="en-US" sz="1400" dirty="0">
                <a:latin typeface="+mn-ea"/>
              </a:rPr>
              <a:t>それはなぜですか？</a:t>
            </a:r>
            <a:endParaRPr lang="en-US" altLang="ja-JP" sz="1400" dirty="0" smtClean="0">
              <a:latin typeface="+mn-ea"/>
            </a:endParaRPr>
          </a:p>
          <a:p>
            <a:r>
              <a:rPr lang="ja-JP" altLang="ja-JP" sz="1400" dirty="0" smtClean="0">
                <a:latin typeface="+mn-ea"/>
              </a:rPr>
              <a:t>■懇親会</a:t>
            </a:r>
            <a:r>
              <a:rPr lang="ja-JP" altLang="ja-JP" sz="1400" dirty="0">
                <a:latin typeface="+mn-ea"/>
              </a:rPr>
              <a:t>（希望者のみ</a:t>
            </a:r>
            <a:r>
              <a:rPr lang="ja-JP" altLang="ja-JP" sz="1400" dirty="0" smtClean="0">
                <a:latin typeface="+mn-ea"/>
              </a:rPr>
              <a:t>）</a:t>
            </a:r>
            <a:r>
              <a:rPr lang="ja-JP" altLang="en-US" sz="1400" dirty="0" smtClean="0">
                <a:latin typeface="+mn-ea"/>
              </a:rPr>
              <a:t>   </a:t>
            </a:r>
            <a:r>
              <a:rPr lang="en-US" altLang="ja-JP" dirty="0" smtClean="0">
                <a:latin typeface="+mn-ea"/>
              </a:rPr>
              <a:t>5,000</a:t>
            </a:r>
            <a:r>
              <a:rPr lang="ja-JP" altLang="en-US" dirty="0" smtClean="0">
                <a:latin typeface="+mn-ea"/>
              </a:rPr>
              <a:t>円</a:t>
            </a:r>
            <a:r>
              <a:rPr lang="ja-JP" altLang="ja-JP" sz="1400" dirty="0" smtClean="0">
                <a:latin typeface="+mn-ea"/>
              </a:rPr>
              <a:t>　</a:t>
            </a:r>
            <a:r>
              <a:rPr lang="ja-JP" altLang="en-US" sz="1400" dirty="0" smtClean="0">
                <a:latin typeface="+mn-ea"/>
              </a:rPr>
              <a:t>  </a:t>
            </a:r>
            <a:r>
              <a:rPr lang="ja-JP" altLang="ja-JP" sz="1400" dirty="0" smtClean="0">
                <a:latin typeface="+mn-ea"/>
              </a:rPr>
              <a:t>会場：</a:t>
            </a:r>
            <a:r>
              <a:rPr lang="ja-JP" altLang="en-US" dirty="0" smtClean="0">
                <a:latin typeface="ＭＳ Ｐゴシック" panose="020B0600070205080204" pitchFamily="50" charset="-128"/>
              </a:rPr>
              <a:t>刺身と天ぷら </a:t>
            </a:r>
            <a:r>
              <a:rPr lang="ja-JP" altLang="en-US" sz="2000" dirty="0" smtClean="0">
                <a:latin typeface="ＭＳ Ｐゴシック" panose="020B0600070205080204" pitchFamily="50" charset="-128"/>
              </a:rPr>
              <a:t>六角や</a:t>
            </a:r>
            <a:endParaRPr lang="en-US" altLang="ja-JP" sz="1400" dirty="0" smtClean="0">
              <a:latin typeface="ＭＳ Ｐゴシック" panose="020B0600070205080204" pitchFamily="50" charset="-128"/>
            </a:endParaRPr>
          </a:p>
          <a:p>
            <a:r>
              <a:rPr lang="ja-JP" altLang="en-US" sz="1400" dirty="0">
                <a:latin typeface="ＭＳ Ｐゴシック" panose="020B0600070205080204" pitchFamily="50" charset="-128"/>
              </a:rPr>
              <a:t> </a:t>
            </a:r>
            <a:r>
              <a:rPr lang="ja-JP" altLang="en-US" sz="1400" dirty="0" smtClean="0">
                <a:latin typeface="ＭＳ Ｐゴシック" panose="020B0600070205080204" pitchFamily="50" charset="-128"/>
              </a:rPr>
              <a:t>                                              ひたちなか市勝田泉町 </a:t>
            </a:r>
            <a:r>
              <a:rPr lang="en-US" altLang="ja-JP" sz="1400" dirty="0" smtClean="0">
                <a:latin typeface="ＭＳ Ｐゴシック" panose="020B0600070205080204" pitchFamily="50" charset="-128"/>
              </a:rPr>
              <a:t>2-10</a:t>
            </a:r>
            <a:r>
              <a:rPr lang="ja-JP" altLang="en-US" sz="1400" dirty="0" smtClean="0">
                <a:latin typeface="ＭＳ Ｐゴシック" panose="020B0600070205080204" pitchFamily="50" charset="-128"/>
              </a:rPr>
              <a:t>   </a:t>
            </a:r>
            <a:r>
              <a:rPr lang="en-US" altLang="ja-JP" sz="1400" dirty="0" smtClean="0">
                <a:latin typeface="ＭＳ Ｐゴシック" panose="020B0600070205080204" pitchFamily="50" charset="-128"/>
              </a:rPr>
              <a:t>Tel.</a:t>
            </a:r>
            <a:r>
              <a:rPr lang="ja-JP" altLang="en-US" sz="1400" dirty="0" smtClean="0">
                <a:latin typeface="ＭＳ Ｐゴシック" panose="020B0600070205080204" pitchFamily="50" charset="-128"/>
              </a:rPr>
              <a:t> </a:t>
            </a:r>
            <a:r>
              <a:rPr lang="en-US" altLang="ja-JP" sz="1400" dirty="0" smtClean="0">
                <a:latin typeface="ＭＳ Ｐゴシック" panose="020B0600070205080204" pitchFamily="50" charset="-128"/>
              </a:rPr>
              <a:t>029-219-5986</a:t>
            </a:r>
            <a:r>
              <a:rPr lang="en-US" altLang="ja-JP" sz="1400" dirty="0" smtClean="0">
                <a:latin typeface="+mn-ea"/>
              </a:rPr>
              <a:t/>
            </a:r>
            <a:br>
              <a:rPr lang="en-US" altLang="ja-JP" sz="1400" dirty="0" smtClean="0">
                <a:latin typeface="+mn-ea"/>
              </a:rPr>
            </a:br>
            <a:r>
              <a:rPr lang="ja-JP" altLang="en-US" sz="1600" dirty="0" smtClean="0">
                <a:latin typeface="+mn-ea"/>
              </a:rPr>
              <a:t>     </a:t>
            </a:r>
            <a:r>
              <a:rPr lang="ja-JP" altLang="en-US" sz="1200" dirty="0">
                <a:latin typeface="+mn-ea"/>
              </a:rPr>
              <a:t>（例会</a:t>
            </a:r>
            <a:r>
              <a:rPr lang="en-US" altLang="ja-JP" sz="1200" dirty="0">
                <a:latin typeface="+mn-ea"/>
              </a:rPr>
              <a:t>3</a:t>
            </a:r>
            <a:r>
              <a:rPr lang="ja-JP" altLang="en-US" sz="1200" dirty="0">
                <a:latin typeface="+mn-ea"/>
              </a:rPr>
              <a:t>日前を過ぎたキャンセルの場合は後日実費を徴収させていただきます。</a:t>
            </a:r>
            <a:r>
              <a:rPr lang="ja-JP" altLang="en-US" sz="1200" dirty="0" smtClean="0">
                <a:latin typeface="+mn-ea"/>
              </a:rPr>
              <a:t>）</a:t>
            </a:r>
            <a:r>
              <a:rPr lang="ja-JP" altLang="en-US" sz="1600" dirty="0" smtClean="0">
                <a:latin typeface="+mn-ea"/>
              </a:rPr>
              <a:t>　</a:t>
            </a:r>
            <a:endParaRPr lang="en-US" altLang="ja-JP" sz="1200" dirty="0">
              <a:latin typeface="+mn-ea"/>
            </a:endParaRPr>
          </a:p>
          <a:p>
            <a:r>
              <a:rPr lang="zh-CN" altLang="ja-JP" sz="1400" dirty="0" smtClean="0">
                <a:latin typeface="ＭＳ Ｐゴシック" panose="020B0600070205080204" pitchFamily="50" charset="-128"/>
                <a:ea typeface="ＭＳ Ｐゴシック" panose="020B0600070205080204" pitchFamily="50" charset="-128"/>
              </a:rPr>
              <a:t>■主</a:t>
            </a:r>
            <a:r>
              <a:rPr lang="ja-JP" altLang="en-US" sz="1400" dirty="0" smtClean="0">
                <a:latin typeface="ＭＳ Ｐゴシック" panose="020B0600070205080204" pitchFamily="50" charset="-128"/>
                <a:ea typeface="ＭＳ Ｐゴシック" panose="020B0600070205080204" pitchFamily="50" charset="-128"/>
              </a:rPr>
              <a:t>　</a:t>
            </a:r>
            <a:r>
              <a:rPr lang="zh-CN" altLang="ja-JP" sz="1400" dirty="0" smtClean="0">
                <a:latin typeface="ＭＳ Ｐゴシック" panose="020B0600070205080204" pitchFamily="50" charset="-128"/>
                <a:ea typeface="ＭＳ Ｐゴシック" panose="020B0600070205080204" pitchFamily="50" charset="-128"/>
              </a:rPr>
              <a:t>催</a:t>
            </a:r>
            <a:r>
              <a:rPr lang="ja-JP" altLang="en-US" sz="1400" dirty="0" smtClean="0">
                <a:latin typeface="ＭＳ Ｐゴシック" panose="020B0600070205080204" pitchFamily="50" charset="-128"/>
                <a:ea typeface="ＭＳ Ｐゴシック" panose="020B0600070205080204" pitchFamily="50" charset="-128"/>
              </a:rPr>
              <a:t>　</a:t>
            </a:r>
            <a:r>
              <a:rPr lang="zh-CN" altLang="ja-JP" sz="1400" dirty="0" smtClean="0">
                <a:latin typeface="ＭＳ Ｐゴシック" panose="020B0600070205080204" pitchFamily="50" charset="-128"/>
                <a:ea typeface="ＭＳ Ｐゴシック" panose="020B0600070205080204" pitchFamily="50" charset="-128"/>
              </a:rPr>
              <a:t>茨城県中小企業家同友会</a:t>
            </a:r>
            <a:r>
              <a:rPr lang="ja-JP" altLang="en-US" sz="1400" dirty="0" smtClean="0">
                <a:latin typeface="ＭＳ Ｐゴシック" panose="020B0600070205080204" pitchFamily="50" charset="-128"/>
                <a:ea typeface="ＭＳ Ｐゴシック" panose="020B0600070205080204" pitchFamily="50" charset="-128"/>
              </a:rPr>
              <a:t> </a:t>
            </a:r>
            <a:r>
              <a:rPr lang="zh-CN" altLang="ja-JP" sz="1400" dirty="0" smtClean="0">
                <a:latin typeface="ＭＳ Ｐゴシック" panose="020B0600070205080204" pitchFamily="50" charset="-128"/>
                <a:ea typeface="ＭＳ Ｐゴシック" panose="020B0600070205080204" pitchFamily="50" charset="-128"/>
              </a:rPr>
              <a:t>県央海浜支部</a:t>
            </a:r>
            <a:r>
              <a:rPr lang="ja-JP" altLang="en-US" sz="1400" dirty="0" smtClean="0">
                <a:latin typeface="ＭＳ Ｐゴシック" panose="020B0600070205080204" pitchFamily="50" charset="-128"/>
                <a:ea typeface="ＭＳ Ｐゴシック" panose="020B0600070205080204" pitchFamily="50" charset="-128"/>
              </a:rPr>
              <a:t>  </a:t>
            </a:r>
            <a:r>
              <a:rPr lang="en-US" altLang="zh-CN"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Tel. </a:t>
            </a:r>
            <a:r>
              <a:rPr lang="en-US" altLang="zh-CN" sz="1400" dirty="0" smtClean="0">
                <a:latin typeface="ＭＳ Ｐゴシック" panose="020B0600070205080204" pitchFamily="50" charset="-128"/>
                <a:ea typeface="ＭＳ Ｐゴシック" panose="020B0600070205080204" pitchFamily="50" charset="-128"/>
              </a:rPr>
              <a:t>029-243-8230</a:t>
            </a:r>
            <a:r>
              <a:rPr lang="ja-JP" altLang="en-US" sz="1600" dirty="0" smtClean="0">
                <a:latin typeface="ＭＳ Ｐゴシック" panose="020B0600070205080204" pitchFamily="50" charset="-128"/>
                <a:ea typeface="ＭＳ Ｐゴシック" panose="020B0600070205080204" pitchFamily="50" charset="-128"/>
              </a:rPr>
              <a:t>　</a:t>
            </a:r>
            <a:endParaRPr lang="en-US" altLang="ja-JP" sz="2000" dirty="0" smtClean="0">
              <a:latin typeface="ＭＳ Ｐゴシック" panose="020B0600070205080204" pitchFamily="50" charset="-128"/>
              <a:ea typeface="ＭＳ Ｐゴシック" panose="020B0600070205080204" pitchFamily="50" charset="-128"/>
              <a:cs typeface="Arial Unicode MS" panose="020B0604020202020204" pitchFamily="50" charset="-128"/>
            </a:endParaRPr>
          </a:p>
        </p:txBody>
      </p:sp>
      <p:sp>
        <p:nvSpPr>
          <p:cNvPr id="8" name="テキスト ボックス 7"/>
          <p:cNvSpPr txBox="1"/>
          <p:nvPr/>
        </p:nvSpPr>
        <p:spPr>
          <a:xfrm>
            <a:off x="122810" y="8235672"/>
            <a:ext cx="6510867" cy="1723549"/>
          </a:xfrm>
          <a:prstGeom prst="rect">
            <a:avLst/>
          </a:prstGeom>
          <a:noFill/>
        </p:spPr>
        <p:txBody>
          <a:bodyPr wrap="square" rtlCol="0">
            <a:spAutoFit/>
          </a:bodyPr>
          <a:lstStyle/>
          <a:p>
            <a:r>
              <a:rPr lang="ja-JP" altLang="en-US" sz="2800" dirty="0" smtClean="0">
                <a:latin typeface="+mj-ea"/>
                <a:ea typeface="+mj-ea"/>
              </a:rPr>
              <a:t>□</a:t>
            </a:r>
            <a:r>
              <a:rPr lang="ja-JP" altLang="en-US" dirty="0" smtClean="0">
                <a:latin typeface="+mj-ea"/>
                <a:ea typeface="+mj-ea"/>
              </a:rPr>
              <a:t>　</a:t>
            </a:r>
            <a:r>
              <a:rPr lang="ja-JP" altLang="ja-JP" dirty="0" smtClean="0">
                <a:latin typeface="+mj-ea"/>
                <a:ea typeface="+mj-ea"/>
              </a:rPr>
              <a:t>例会に出席します</a:t>
            </a:r>
            <a:endParaRPr lang="en-US" altLang="ja-JP" dirty="0" smtClean="0">
              <a:latin typeface="+mj-ea"/>
              <a:ea typeface="+mj-ea"/>
            </a:endParaRPr>
          </a:p>
          <a:p>
            <a:r>
              <a:rPr lang="ja-JP" altLang="en-US" sz="2800" dirty="0" smtClean="0">
                <a:latin typeface="+mj-ea"/>
                <a:ea typeface="+mj-ea"/>
              </a:rPr>
              <a:t>□</a:t>
            </a:r>
            <a:r>
              <a:rPr lang="ja-JP" altLang="en-US" dirty="0" smtClean="0">
                <a:latin typeface="+mj-ea"/>
                <a:ea typeface="+mj-ea"/>
              </a:rPr>
              <a:t>  </a:t>
            </a:r>
            <a:r>
              <a:rPr lang="ja-JP" altLang="ja-JP" dirty="0" smtClean="0">
                <a:latin typeface="+mj-ea"/>
                <a:ea typeface="+mj-ea"/>
              </a:rPr>
              <a:t>懇親会に参加します</a:t>
            </a:r>
            <a:r>
              <a:rPr lang="ja-JP" altLang="en-US" dirty="0" smtClean="0">
                <a:latin typeface="+mj-ea"/>
                <a:ea typeface="+mj-ea"/>
              </a:rPr>
              <a:t> </a:t>
            </a:r>
            <a:r>
              <a:rPr lang="en-US" altLang="ja-JP" dirty="0" smtClean="0">
                <a:latin typeface="+mj-ea"/>
              </a:rPr>
              <a:t>(</a:t>
            </a:r>
            <a:r>
              <a:rPr lang="ja-JP" altLang="ja-JP" dirty="0" smtClean="0">
                <a:latin typeface="+mj-ea"/>
              </a:rPr>
              <a:t>会費</a:t>
            </a:r>
            <a:r>
              <a:rPr lang="ja-JP" altLang="en-US" dirty="0" smtClean="0">
                <a:latin typeface="+mj-ea"/>
              </a:rPr>
              <a:t> </a:t>
            </a:r>
            <a:r>
              <a:rPr lang="en-US" altLang="ja-JP" dirty="0" smtClean="0">
                <a:latin typeface="+mj-ea"/>
              </a:rPr>
              <a:t>5,000</a:t>
            </a:r>
            <a:r>
              <a:rPr lang="ja-JP" altLang="en-US" dirty="0" smtClean="0">
                <a:latin typeface="+mj-ea"/>
              </a:rPr>
              <a:t>円</a:t>
            </a:r>
            <a:r>
              <a:rPr lang="en-US" altLang="ja-JP" dirty="0" smtClean="0">
                <a:latin typeface="+mj-ea"/>
              </a:rPr>
              <a:t>)</a:t>
            </a:r>
            <a:r>
              <a:rPr lang="ja-JP" altLang="ja-JP" dirty="0">
                <a:latin typeface="+mj-ea"/>
              </a:rPr>
              <a:t>　</a:t>
            </a:r>
            <a:endParaRPr lang="en-US" altLang="ja-JP" dirty="0" smtClean="0">
              <a:latin typeface="+mj-ea"/>
              <a:ea typeface="+mj-ea"/>
            </a:endParaRPr>
          </a:p>
          <a:p>
            <a:endParaRPr lang="ja-JP" altLang="ja-JP" sz="800" dirty="0">
              <a:latin typeface="+mj-ea"/>
              <a:ea typeface="+mj-ea"/>
            </a:endParaRPr>
          </a:p>
          <a:p>
            <a:r>
              <a:rPr lang="ja-JP" altLang="ja-JP" dirty="0">
                <a:latin typeface="+mj-ea"/>
                <a:ea typeface="+mj-ea"/>
              </a:rPr>
              <a:t>お名前</a:t>
            </a:r>
            <a:r>
              <a:rPr lang="ja-JP" altLang="ja-JP" u="sng" dirty="0">
                <a:latin typeface="+mj-ea"/>
                <a:ea typeface="+mj-ea"/>
              </a:rPr>
              <a:t>　　　　　　　</a:t>
            </a:r>
            <a:r>
              <a:rPr lang="ja-JP" altLang="en-US" u="sng" dirty="0" smtClean="0">
                <a:latin typeface="+mj-ea"/>
                <a:ea typeface="+mj-ea"/>
              </a:rPr>
              <a:t>    </a:t>
            </a:r>
            <a:r>
              <a:rPr lang="ja-JP" altLang="ja-JP" dirty="0" smtClean="0">
                <a:latin typeface="+mj-ea"/>
                <a:ea typeface="+mj-ea"/>
              </a:rPr>
              <a:t>会社名</a:t>
            </a:r>
            <a:r>
              <a:rPr lang="ja-JP" altLang="ja-JP" u="sng" dirty="0">
                <a:latin typeface="+mj-ea"/>
                <a:ea typeface="+mj-ea"/>
              </a:rPr>
              <a:t>　　　　　　　　　　</a:t>
            </a:r>
            <a:r>
              <a:rPr lang="ja-JP" altLang="ja-JP" dirty="0">
                <a:latin typeface="+mj-ea"/>
                <a:ea typeface="+mj-ea"/>
              </a:rPr>
              <a:t>お役職</a:t>
            </a:r>
            <a:r>
              <a:rPr lang="ja-JP" altLang="ja-JP" u="sng" dirty="0">
                <a:latin typeface="+mj-ea"/>
                <a:ea typeface="+mj-ea"/>
              </a:rPr>
              <a:t>　　　　　　　</a:t>
            </a:r>
            <a:endParaRPr lang="ja-JP" altLang="ja-JP" dirty="0">
              <a:latin typeface="+mj-ea"/>
              <a:ea typeface="+mj-ea"/>
            </a:endParaRPr>
          </a:p>
          <a:p>
            <a:pPr>
              <a:lnSpc>
                <a:spcPct val="150000"/>
              </a:lnSpc>
            </a:pPr>
            <a:r>
              <a:rPr lang="ja-JP" altLang="ja-JP" sz="1600" dirty="0">
                <a:latin typeface="+mj-ea"/>
                <a:ea typeface="+mj-ea"/>
              </a:rPr>
              <a:t>このまま同友会</a:t>
            </a:r>
            <a:r>
              <a:rPr lang="ja-JP" altLang="ja-JP" sz="1600" dirty="0" smtClean="0">
                <a:latin typeface="+mj-ea"/>
                <a:ea typeface="+mj-ea"/>
              </a:rPr>
              <a:t>事務局</a:t>
            </a:r>
            <a:r>
              <a:rPr lang="ja-JP" altLang="en-US" sz="1600" dirty="0" smtClean="0">
                <a:latin typeface="+mj-ea"/>
                <a:ea typeface="+mj-ea"/>
              </a:rPr>
              <a:t>  </a:t>
            </a:r>
            <a:r>
              <a:rPr lang="ja-JP" altLang="ja-JP" sz="1600" dirty="0" smtClean="0">
                <a:latin typeface="+mj-ea"/>
                <a:ea typeface="+mj-ea"/>
              </a:rPr>
              <a:t>０２９－２４３－７２２５</a:t>
            </a:r>
            <a:r>
              <a:rPr lang="ja-JP" altLang="en-US" sz="1600" dirty="0" smtClean="0">
                <a:latin typeface="+mj-ea"/>
                <a:ea typeface="+mj-ea"/>
              </a:rPr>
              <a:t> </a:t>
            </a:r>
            <a:r>
              <a:rPr lang="ja-JP" altLang="ja-JP" sz="1600" dirty="0" smtClean="0">
                <a:latin typeface="+mj-ea"/>
                <a:ea typeface="+mj-ea"/>
              </a:rPr>
              <a:t>まで</a:t>
            </a:r>
            <a:r>
              <a:rPr lang="ja-JP" altLang="ja-JP" sz="1600" dirty="0">
                <a:latin typeface="+mj-ea"/>
                <a:ea typeface="+mj-ea"/>
              </a:rPr>
              <a:t>ＦＡＸください</a:t>
            </a:r>
            <a:r>
              <a:rPr lang="ja-JP" altLang="ja-JP" sz="1600" dirty="0" smtClean="0">
                <a:latin typeface="+mj-ea"/>
                <a:ea typeface="+mj-ea"/>
              </a:rPr>
              <a:t>。</a:t>
            </a:r>
            <a:endParaRPr lang="ja-JP" altLang="ja-JP" sz="1600" dirty="0">
              <a:latin typeface="+mj-ea"/>
              <a:ea typeface="+mj-ea"/>
            </a:endParaRPr>
          </a:p>
        </p:txBody>
      </p:sp>
      <p:sp>
        <p:nvSpPr>
          <p:cNvPr id="4" name="テキスト ボックス 3"/>
          <p:cNvSpPr txBox="1"/>
          <p:nvPr/>
        </p:nvSpPr>
        <p:spPr>
          <a:xfrm>
            <a:off x="0" y="56398"/>
            <a:ext cx="6922087" cy="369332"/>
          </a:xfrm>
          <a:prstGeom prst="rect">
            <a:avLst/>
          </a:prstGeom>
          <a:noFill/>
        </p:spPr>
        <p:txBody>
          <a:bodyPr wrap="none" rtlCol="0">
            <a:spAutoFit/>
          </a:bodyPr>
          <a:lstStyle/>
          <a:p>
            <a:r>
              <a:rPr lang="zh-CN" altLang="ja-JP" dirty="0">
                <a:latin typeface="ＭＳ Ｐゴシック"/>
                <a:ea typeface="ＭＳ Ｐゴシック"/>
                <a:cs typeface="ＭＳ Ｐゴシック"/>
              </a:rPr>
              <a:t>茨城県中小企業家同友会県央海浜</a:t>
            </a:r>
            <a:r>
              <a:rPr lang="zh-CN" altLang="ja-JP" dirty="0" smtClean="0">
                <a:latin typeface="ＭＳ Ｐゴシック"/>
                <a:ea typeface="ＭＳ Ｐゴシック"/>
                <a:cs typeface="ＭＳ Ｐゴシック"/>
              </a:rPr>
              <a:t>支部</a:t>
            </a:r>
            <a:r>
              <a:rPr lang="ja-JP" altLang="en-US" dirty="0" smtClean="0">
                <a:latin typeface="ＭＳ Ｐゴシック"/>
                <a:ea typeface="ＭＳ Ｐゴシック"/>
                <a:cs typeface="ＭＳ Ｐゴシック"/>
              </a:rPr>
              <a:t>２</a:t>
            </a:r>
            <a:r>
              <a:rPr lang="zh-CN" altLang="ja-JP" dirty="0" smtClean="0">
                <a:latin typeface="ＭＳ Ｐゴシック"/>
                <a:ea typeface="ＭＳ Ｐゴシック"/>
                <a:cs typeface="ＭＳ Ｐゴシック"/>
              </a:rPr>
              <a:t>月例会</a:t>
            </a:r>
            <a:r>
              <a:rPr lang="en-US" altLang="zh-CN" dirty="0" smtClean="0">
                <a:latin typeface="ＭＳ Ｐゴシック"/>
                <a:ea typeface="ＭＳ Ｐゴシック"/>
                <a:cs typeface="ＭＳ Ｐゴシック"/>
              </a:rPr>
              <a:t> </a:t>
            </a:r>
            <a:r>
              <a:rPr lang="ja-JP" altLang="en-US" dirty="0" smtClean="0">
                <a:latin typeface="ＭＳ Ｐゴシック"/>
                <a:ea typeface="ＭＳ Ｐゴシック"/>
                <a:cs typeface="ＭＳ Ｐゴシック"/>
              </a:rPr>
              <a:t>　</a:t>
            </a:r>
            <a:r>
              <a:rPr lang="zh-CN" altLang="ja-JP" dirty="0" smtClean="0">
                <a:latin typeface="ＭＳ Ｐゴシック"/>
                <a:ea typeface="ＭＳ Ｐゴシック"/>
                <a:cs typeface="ＭＳ Ｐゴシック"/>
              </a:rPr>
              <a:t>一般</a:t>
            </a:r>
            <a:r>
              <a:rPr lang="ja-JP" altLang="en-US" dirty="0" smtClean="0">
                <a:latin typeface="ＭＳ Ｐゴシック"/>
                <a:ea typeface="ＭＳ Ｐゴシック"/>
                <a:cs typeface="ＭＳ Ｐゴシック"/>
              </a:rPr>
              <a:t>の方</a:t>
            </a:r>
            <a:r>
              <a:rPr lang="zh-CN" altLang="ja-JP" dirty="0" smtClean="0">
                <a:latin typeface="ＭＳ Ｐゴシック"/>
                <a:ea typeface="ＭＳ Ｐゴシック"/>
                <a:cs typeface="ＭＳ Ｐゴシック"/>
              </a:rPr>
              <a:t>大歓迎</a:t>
            </a:r>
            <a:r>
              <a:rPr lang="en-US" altLang="ja-JP" dirty="0" smtClean="0">
                <a:latin typeface="ＭＳ Ｐゴシック"/>
                <a:ea typeface="ＭＳ Ｐゴシック"/>
                <a:cs typeface="ＭＳ Ｐゴシック"/>
              </a:rPr>
              <a:t>!</a:t>
            </a:r>
            <a:endParaRPr lang="ja-JP" altLang="ja-JP" dirty="0">
              <a:latin typeface="ＭＳ Ｐゴシック"/>
              <a:ea typeface="ＭＳ Ｐゴシック"/>
              <a:cs typeface="ＭＳ Ｐゴシック"/>
            </a:endParaRPr>
          </a:p>
        </p:txBody>
      </p:sp>
      <p:sp>
        <p:nvSpPr>
          <p:cNvPr id="6" name="テキスト ボックス 5"/>
          <p:cNvSpPr txBox="1"/>
          <p:nvPr/>
        </p:nvSpPr>
        <p:spPr>
          <a:xfrm>
            <a:off x="48954" y="2385896"/>
            <a:ext cx="6754813" cy="1246495"/>
          </a:xfrm>
          <a:prstGeom prst="rect">
            <a:avLst/>
          </a:prstGeom>
          <a:noFill/>
        </p:spPr>
        <p:txBody>
          <a:bodyPr wrap="square" rtlCol="0">
            <a:spAutoFit/>
          </a:bodyPr>
          <a:lstStyle/>
          <a:p>
            <a:r>
              <a:rPr lang="ja-JP" altLang="en-US" sz="1500" dirty="0">
                <a:latin typeface="+mn-ea"/>
              </a:rPr>
              <a:t>経営変革は、経営者がひとりでおこなえる事柄なのでしょうか。もしトップダウンですべてがうまくいくと思っているならば、それは大きな間違いではないでしょうか。</a:t>
            </a:r>
          </a:p>
          <a:p>
            <a:r>
              <a:rPr lang="ja-JP" altLang="en-US" sz="1500" dirty="0">
                <a:latin typeface="+mn-ea"/>
              </a:rPr>
              <a:t>数々の苦難の連続の中、</a:t>
            </a:r>
            <a:r>
              <a:rPr lang="en-US" altLang="ja-JP" sz="1500" dirty="0">
                <a:latin typeface="+mn-ea"/>
              </a:rPr>
              <a:t>3S</a:t>
            </a:r>
            <a:r>
              <a:rPr lang="ja-JP" altLang="en-US" sz="1500" dirty="0">
                <a:latin typeface="+mn-ea"/>
              </a:rPr>
              <a:t>活動という手段を用いて、社員全員</a:t>
            </a:r>
            <a:r>
              <a:rPr lang="ja-JP" altLang="en-US" sz="1500" dirty="0" smtClean="0">
                <a:latin typeface="+mn-ea"/>
              </a:rPr>
              <a:t>で企業</a:t>
            </a:r>
            <a:r>
              <a:rPr lang="ja-JP" altLang="en-US" sz="1500" dirty="0">
                <a:latin typeface="+mn-ea"/>
              </a:rPr>
              <a:t>変革に取り組んでいった土屋さんのご報告を伺い、会社の問題点を自ら発見し変革していく社風をどのようにして作っていったのか、学びあいたいと思います。</a:t>
            </a:r>
          </a:p>
        </p:txBody>
      </p:sp>
      <p:cxnSp>
        <p:nvCxnSpPr>
          <p:cNvPr id="10" name="直線コネクタ 9"/>
          <p:cNvCxnSpPr/>
          <p:nvPr/>
        </p:nvCxnSpPr>
        <p:spPr>
          <a:xfrm>
            <a:off x="301137" y="8283735"/>
            <a:ext cx="5416550" cy="0"/>
          </a:xfrm>
          <a:prstGeom prst="line">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 name="正方形/長方形 12"/>
          <p:cNvSpPr/>
          <p:nvPr/>
        </p:nvSpPr>
        <p:spPr>
          <a:xfrm>
            <a:off x="2190750" y="4448518"/>
            <a:ext cx="4565650" cy="1295833"/>
          </a:xfrm>
          <a:prstGeom prst="rect">
            <a:avLst/>
          </a:prstGeom>
          <a:no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1200" dirty="0" smtClean="0">
                <a:solidFill>
                  <a:schemeClr val="tx1"/>
                </a:solidFill>
                <a:latin typeface="+mn-ea"/>
              </a:rPr>
              <a:t>1978</a:t>
            </a:r>
            <a:r>
              <a:rPr lang="ja-JP" altLang="en-US" sz="1200" dirty="0" smtClean="0">
                <a:solidFill>
                  <a:schemeClr val="tx1"/>
                </a:solidFill>
                <a:latin typeface="+mn-ea"/>
              </a:rPr>
              <a:t>年東京生まれ。大学卒業後、地元の信用</a:t>
            </a:r>
            <a:r>
              <a:rPr lang="ja-JP" altLang="en-US" sz="1200" dirty="0">
                <a:solidFill>
                  <a:schemeClr val="tx1"/>
                </a:solidFill>
                <a:latin typeface="+mn-ea"/>
              </a:rPr>
              <a:t>金庫へ就職</a:t>
            </a:r>
            <a:r>
              <a:rPr lang="ja-JP" altLang="en-US" sz="1200" dirty="0" smtClean="0">
                <a:solidFill>
                  <a:schemeClr val="tx1"/>
                </a:solidFill>
                <a:latin typeface="+mn-ea"/>
              </a:rPr>
              <a:t>し</a:t>
            </a:r>
            <a:r>
              <a:rPr lang="en-US" altLang="ja-JP" sz="1200" dirty="0" smtClean="0">
                <a:solidFill>
                  <a:schemeClr val="tx1"/>
                </a:solidFill>
                <a:latin typeface="+mn-ea"/>
              </a:rPr>
              <a:t>FP</a:t>
            </a:r>
            <a:r>
              <a:rPr lang="ja-JP" altLang="en-US" sz="1200" dirty="0">
                <a:solidFill>
                  <a:schemeClr val="tx1"/>
                </a:solidFill>
                <a:latin typeface="+mn-ea"/>
              </a:rPr>
              <a:t>等の資格を</a:t>
            </a:r>
            <a:r>
              <a:rPr lang="ja-JP" altLang="en-US" sz="1200" dirty="0" smtClean="0">
                <a:solidFill>
                  <a:schemeClr val="tx1"/>
                </a:solidFill>
                <a:latin typeface="+mn-ea"/>
              </a:rPr>
              <a:t>取得したが、</a:t>
            </a:r>
            <a:r>
              <a:rPr lang="en-US" altLang="ja-JP" sz="1200" dirty="0" smtClean="0">
                <a:solidFill>
                  <a:schemeClr val="tx1"/>
                </a:solidFill>
                <a:latin typeface="+mn-ea"/>
              </a:rPr>
              <a:t>2010</a:t>
            </a:r>
            <a:r>
              <a:rPr lang="ja-JP" altLang="en-US" sz="1200" dirty="0" smtClean="0">
                <a:solidFill>
                  <a:schemeClr val="tx1"/>
                </a:solidFill>
                <a:latin typeface="+mn-ea"/>
              </a:rPr>
              <a:t>年、父で</a:t>
            </a:r>
            <a:r>
              <a:rPr lang="ja-JP" altLang="en-US" sz="1200" dirty="0">
                <a:solidFill>
                  <a:schemeClr val="tx1"/>
                </a:solidFill>
                <a:latin typeface="+mn-ea"/>
              </a:rPr>
              <a:t>ある先代社長の思いもよらない急逝により</a:t>
            </a:r>
            <a:r>
              <a:rPr lang="ja-JP" altLang="en-US" sz="1200" dirty="0" smtClean="0">
                <a:solidFill>
                  <a:schemeClr val="tx1"/>
                </a:solidFill>
                <a:latin typeface="+mn-ea"/>
              </a:rPr>
              <a:t>、後継</a:t>
            </a:r>
            <a:r>
              <a:rPr lang="ja-JP" altLang="en-US" sz="1200" dirty="0">
                <a:solidFill>
                  <a:schemeClr val="tx1"/>
                </a:solidFill>
                <a:latin typeface="+mn-ea"/>
              </a:rPr>
              <a:t>社長に就任する</a:t>
            </a:r>
            <a:r>
              <a:rPr lang="ja-JP" altLang="en-US" sz="1200" dirty="0" smtClean="0">
                <a:solidFill>
                  <a:schemeClr val="tx1"/>
                </a:solidFill>
                <a:latin typeface="+mn-ea"/>
              </a:rPr>
              <a:t>ことに。</a:t>
            </a:r>
            <a:endParaRPr lang="ja-JP" altLang="en-US" sz="1200" dirty="0">
              <a:solidFill>
                <a:schemeClr val="tx1"/>
              </a:solidFill>
              <a:latin typeface="+mn-ea"/>
            </a:endParaRPr>
          </a:p>
          <a:p>
            <a:r>
              <a:rPr lang="ja-JP" altLang="en-US" sz="1200" dirty="0" smtClean="0">
                <a:solidFill>
                  <a:schemeClr val="tx1"/>
                </a:solidFill>
                <a:latin typeface="+mn-ea"/>
              </a:rPr>
              <a:t>数々の</a:t>
            </a:r>
            <a:r>
              <a:rPr lang="ja-JP" altLang="en-US" sz="1200" dirty="0">
                <a:solidFill>
                  <a:schemeClr val="tx1"/>
                </a:solidFill>
                <a:latin typeface="+mn-ea"/>
              </a:rPr>
              <a:t>想定外の</a:t>
            </a:r>
            <a:r>
              <a:rPr lang="ja-JP" altLang="en-US" sz="1200" dirty="0" smtClean="0">
                <a:solidFill>
                  <a:schemeClr val="tx1"/>
                </a:solidFill>
                <a:latin typeface="+mn-ea"/>
              </a:rPr>
              <a:t>事件</a:t>
            </a:r>
            <a:r>
              <a:rPr lang="ja-JP" altLang="en-US" sz="1200" dirty="0">
                <a:solidFill>
                  <a:schemeClr val="tx1"/>
                </a:solidFill>
                <a:latin typeface="+mn-ea"/>
              </a:rPr>
              <a:t>が勃発するなか、同友会での学びや出会いによって取り組むこととなった</a:t>
            </a:r>
            <a:r>
              <a:rPr lang="en-US" altLang="ja-JP" sz="1200" dirty="0">
                <a:solidFill>
                  <a:schemeClr val="tx1"/>
                </a:solidFill>
                <a:latin typeface="+mn-ea"/>
              </a:rPr>
              <a:t>3S</a:t>
            </a:r>
            <a:r>
              <a:rPr lang="ja-JP" altLang="en-US" sz="1200" dirty="0">
                <a:solidFill>
                  <a:schemeClr val="tx1"/>
                </a:solidFill>
                <a:latin typeface="+mn-ea"/>
              </a:rPr>
              <a:t>活動をとおして</a:t>
            </a:r>
            <a:r>
              <a:rPr lang="ja-JP" altLang="en-US" sz="1200" dirty="0" smtClean="0">
                <a:solidFill>
                  <a:schemeClr val="tx1"/>
                </a:solidFill>
                <a:latin typeface="+mn-ea"/>
              </a:rPr>
              <a:t>、微か</a:t>
            </a:r>
            <a:r>
              <a:rPr lang="ja-JP" altLang="en-US" sz="1200" dirty="0">
                <a:solidFill>
                  <a:schemeClr val="tx1"/>
                </a:solidFill>
                <a:latin typeface="+mn-ea"/>
              </a:rPr>
              <a:t>に思い描いていたビジョンへと近づいていく。</a:t>
            </a:r>
          </a:p>
          <a:p>
            <a:r>
              <a:rPr lang="en-US" altLang="ja-JP" sz="1200" dirty="0" smtClean="0">
                <a:solidFill>
                  <a:schemeClr val="tx1"/>
                </a:solidFill>
                <a:latin typeface="+mn-ea"/>
              </a:rPr>
              <a:t>2018</a:t>
            </a:r>
            <a:r>
              <a:rPr lang="ja-JP" altLang="en-US" sz="1200" dirty="0" smtClean="0">
                <a:solidFill>
                  <a:schemeClr val="tx1"/>
                </a:solidFill>
                <a:latin typeface="+mn-ea"/>
              </a:rPr>
              <a:t>年度、東京</a:t>
            </a:r>
            <a:r>
              <a:rPr lang="ja-JP" altLang="en-US" sz="1200" dirty="0">
                <a:solidFill>
                  <a:schemeClr val="tx1"/>
                </a:solidFill>
                <a:latin typeface="+mn-ea"/>
              </a:rPr>
              <a:t>同友会墨田</a:t>
            </a:r>
            <a:r>
              <a:rPr lang="ja-JP" altLang="en-US" sz="1200" dirty="0" smtClean="0">
                <a:solidFill>
                  <a:schemeClr val="tx1"/>
                </a:solidFill>
                <a:latin typeface="+mn-ea"/>
              </a:rPr>
              <a:t>支部長就任。</a:t>
            </a:r>
            <a:endParaRPr lang="ja-JP" altLang="en-US" sz="1200" dirty="0">
              <a:solidFill>
                <a:schemeClr val="tx1"/>
              </a:solidFill>
              <a:latin typeface="+mn-ea"/>
            </a:endParaRPr>
          </a:p>
        </p:txBody>
      </p:sp>
      <p:sp>
        <p:nvSpPr>
          <p:cNvPr id="2" name="テキスト ボックス 1"/>
          <p:cNvSpPr txBox="1"/>
          <p:nvPr/>
        </p:nvSpPr>
        <p:spPr>
          <a:xfrm>
            <a:off x="4508501" y="5143502"/>
            <a:ext cx="184666" cy="369332"/>
          </a:xfrm>
          <a:prstGeom prst="rect">
            <a:avLst/>
          </a:prstGeom>
          <a:noFill/>
        </p:spPr>
        <p:txBody>
          <a:bodyPr wrap="none" rtlCol="0">
            <a:spAutoFit/>
          </a:bodyPr>
          <a:lstStyle/>
          <a:p>
            <a:endParaRPr kumimoji="1" lang="ja-JP" altLang="en-US" dirty="0"/>
          </a:p>
        </p:txBody>
      </p:sp>
      <p:cxnSp>
        <p:nvCxnSpPr>
          <p:cNvPr id="15" name="直線コネクタ 14"/>
          <p:cNvCxnSpPr/>
          <p:nvPr/>
        </p:nvCxnSpPr>
        <p:spPr>
          <a:xfrm>
            <a:off x="5162550" y="9499600"/>
            <a:ext cx="1517650" cy="0"/>
          </a:xfrm>
          <a:prstGeom prst="line">
            <a:avLst/>
          </a:prstGeom>
          <a:ln w="9525" cmpd="sng">
            <a:solidFill>
              <a:schemeClr val="dk1"/>
            </a:solidFill>
          </a:ln>
          <a:effectLst>
            <a:outerShdw dist="2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8" name="テキスト ボックス 17"/>
          <p:cNvSpPr txBox="1"/>
          <p:nvPr/>
        </p:nvSpPr>
        <p:spPr>
          <a:xfrm>
            <a:off x="2190750" y="3762638"/>
            <a:ext cx="4442927" cy="677108"/>
          </a:xfrm>
          <a:prstGeom prst="rect">
            <a:avLst/>
          </a:prstGeom>
          <a:noFill/>
        </p:spPr>
        <p:txBody>
          <a:bodyPr wrap="square" rtlCol="0">
            <a:spAutoFit/>
          </a:bodyPr>
          <a:lstStyle/>
          <a:p>
            <a:r>
              <a:rPr kumimoji="1" lang="ja-JP" altLang="en-US" dirty="0" smtClean="0">
                <a:latin typeface="+mj-ea"/>
                <a:ea typeface="+mj-ea"/>
              </a:rPr>
              <a:t>報告者　</a:t>
            </a:r>
            <a:r>
              <a:rPr lang="ja-JP" altLang="en-US" sz="2400" dirty="0" smtClean="0"/>
              <a:t>土屋　将</a:t>
            </a:r>
            <a:r>
              <a:rPr lang="ja-JP" altLang="en-US" sz="2400" dirty="0"/>
              <a:t>貴</a:t>
            </a:r>
            <a:r>
              <a:rPr kumimoji="1" lang="ja-JP" altLang="en-US" dirty="0" smtClean="0">
                <a:latin typeface="+mj-ea"/>
                <a:ea typeface="+mj-ea"/>
              </a:rPr>
              <a:t>　</a:t>
            </a:r>
            <a:r>
              <a:rPr kumimoji="1" lang="ja-JP" altLang="en-US" dirty="0" err="1" smtClean="0">
                <a:latin typeface="+mj-ea"/>
                <a:ea typeface="+mj-ea"/>
              </a:rPr>
              <a:t>さん</a:t>
            </a:r>
            <a:r>
              <a:rPr kumimoji="1" lang="en-US" altLang="ja-JP" dirty="0" smtClean="0">
                <a:latin typeface="+mj-ea"/>
                <a:ea typeface="+mj-ea"/>
              </a:rPr>
              <a:t/>
            </a:r>
            <a:br>
              <a:rPr kumimoji="1" lang="en-US" altLang="ja-JP" dirty="0" smtClean="0">
                <a:latin typeface="+mj-ea"/>
                <a:ea typeface="+mj-ea"/>
              </a:rPr>
            </a:br>
            <a:r>
              <a:rPr kumimoji="1" lang="en-US" altLang="ja-JP" sz="1400" dirty="0" smtClean="0">
                <a:latin typeface="+mj-ea"/>
                <a:ea typeface="+mj-ea"/>
              </a:rPr>
              <a:t>(</a:t>
            </a:r>
            <a:r>
              <a:rPr kumimoji="1" lang="ja-JP" altLang="en-US" sz="1400" dirty="0" smtClean="0">
                <a:latin typeface="+mj-ea"/>
                <a:ea typeface="+mj-ea"/>
              </a:rPr>
              <a:t>株</a:t>
            </a:r>
            <a:r>
              <a:rPr kumimoji="1" lang="en-US" altLang="ja-JP" sz="1400" dirty="0" smtClean="0">
                <a:latin typeface="+mj-ea"/>
                <a:ea typeface="+mj-ea"/>
              </a:rPr>
              <a:t>)</a:t>
            </a:r>
            <a:r>
              <a:rPr kumimoji="1" lang="ja-JP" altLang="en-US" sz="1400" dirty="0" smtClean="0">
                <a:latin typeface="+mj-ea"/>
                <a:ea typeface="+mj-ea"/>
              </a:rPr>
              <a:t> 文優社 代表</a:t>
            </a:r>
            <a:r>
              <a:rPr lang="ja-JP" altLang="en-US" sz="1400" dirty="0" smtClean="0">
                <a:latin typeface="+mj-ea"/>
                <a:ea typeface="+mj-ea"/>
              </a:rPr>
              <a:t>取締役 　 東京</a:t>
            </a:r>
            <a:r>
              <a:rPr lang="ja-JP" altLang="en-US" sz="1400" dirty="0">
                <a:latin typeface="+mj-ea"/>
                <a:ea typeface="+mj-ea"/>
              </a:rPr>
              <a:t>同友会墨田</a:t>
            </a:r>
            <a:r>
              <a:rPr lang="ja-JP" altLang="en-US" sz="1400" dirty="0" smtClean="0">
                <a:latin typeface="+mj-ea"/>
                <a:ea typeface="+mj-ea"/>
              </a:rPr>
              <a:t>支部 支部長</a:t>
            </a:r>
            <a:endParaRPr lang="ja-JP" altLang="en-US" sz="1400" dirty="0">
              <a:latin typeface="+mn-ea"/>
            </a:endParaRPr>
          </a:p>
        </p:txBody>
      </p:sp>
      <p:pic>
        <p:nvPicPr>
          <p:cNvPr id="17" name="Picture 2" descr="http://e.doyu.jp/ibaraki/7days/img/44/qr.png"/>
          <p:cNvPicPr>
            <a:picLocks noChangeAspect="1" noChangeArrowheads="1"/>
          </p:cNvPicPr>
          <p:nvPr/>
        </p:nvPicPr>
        <p:blipFill rotWithShape="1">
          <a:blip r:embed="rId4" r:link="rId5">
            <a:extLst>
              <a:ext uri="{28A0092B-C50C-407E-A947-70E740481C1C}">
                <a14:useLocalDpi xmlns:a14="http://schemas.microsoft.com/office/drawing/2010/main" val="0"/>
              </a:ext>
            </a:extLst>
          </a:blip>
          <a:srcRect l="10143" t="8665" r="9892" b="11370"/>
          <a:stretch/>
        </p:blipFill>
        <p:spPr bwMode="auto">
          <a:xfrm>
            <a:off x="5810032" y="7897933"/>
            <a:ext cx="993735" cy="99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正方形/長方形 4"/>
          <p:cNvSpPr/>
          <p:nvPr/>
        </p:nvSpPr>
        <p:spPr>
          <a:xfrm>
            <a:off x="48954" y="608322"/>
            <a:ext cx="6754813" cy="11175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600" dirty="0">
                <a:solidFill>
                  <a:schemeClr val="tx1"/>
                </a:solidFill>
                <a:latin typeface="HG創英角ｺﾞｼｯｸUB" panose="020B0909000000000000" pitchFamily="49" charset="-128"/>
                <a:ea typeface="HG創英角ｺﾞｼｯｸUB" panose="020B0909000000000000" pitchFamily="49" charset="-128"/>
              </a:rPr>
              <a:t>3S</a:t>
            </a:r>
            <a:r>
              <a:rPr lang="ja-JP" altLang="en-US" sz="2600" dirty="0">
                <a:solidFill>
                  <a:schemeClr val="tx1"/>
                </a:solidFill>
                <a:latin typeface="HG創英角ｺﾞｼｯｸUB" panose="020B0909000000000000" pitchFamily="49" charset="-128"/>
                <a:ea typeface="HG創英角ｺﾞｼｯｸUB" panose="020B0909000000000000" pitchFamily="49" charset="-128"/>
              </a:rPr>
              <a:t>（</a:t>
            </a:r>
            <a:r>
              <a:rPr lang="en-US" altLang="ja-JP" sz="2600" dirty="0">
                <a:solidFill>
                  <a:schemeClr val="tx1"/>
                </a:solidFill>
                <a:latin typeface="HG創英角ｺﾞｼｯｸUB" panose="020B0909000000000000" pitchFamily="49" charset="-128"/>
                <a:ea typeface="HG創英角ｺﾞｼｯｸUB" panose="020B0909000000000000" pitchFamily="49" charset="-128"/>
              </a:rPr>
              <a:t>5S</a:t>
            </a:r>
            <a:r>
              <a:rPr lang="ja-JP" altLang="en-US" sz="2600" dirty="0">
                <a:solidFill>
                  <a:schemeClr val="tx1"/>
                </a:solidFill>
                <a:latin typeface="HG創英角ｺﾞｼｯｸUB" panose="020B0909000000000000" pitchFamily="49" charset="-128"/>
                <a:ea typeface="HG創英角ｺﾞｼｯｸUB" panose="020B0909000000000000" pitchFamily="49" charset="-128"/>
              </a:rPr>
              <a:t>の整理整頓清掃）</a:t>
            </a:r>
            <a:r>
              <a:rPr lang="ja-JP" altLang="en-US" sz="2600" dirty="0" smtClean="0">
                <a:solidFill>
                  <a:schemeClr val="tx1"/>
                </a:solidFill>
                <a:latin typeface="HG創英角ｺﾞｼｯｸUB" panose="020B0909000000000000" pitchFamily="49" charset="-128"/>
                <a:ea typeface="HG創英角ｺﾞｼｯｸUB" panose="020B0909000000000000" pitchFamily="49" charset="-128"/>
              </a:rPr>
              <a:t>で</a:t>
            </a:r>
            <a:endParaRPr lang="en-US" altLang="ja-JP" sz="2600" dirty="0" smtClean="0">
              <a:solidFill>
                <a:schemeClr val="tx1"/>
              </a:solidFill>
              <a:latin typeface="HG創英角ｺﾞｼｯｸUB" panose="020B0909000000000000" pitchFamily="49" charset="-128"/>
              <a:ea typeface="HG創英角ｺﾞｼｯｸUB" panose="020B0909000000000000" pitchFamily="49" charset="-128"/>
            </a:endParaRPr>
          </a:p>
          <a:p>
            <a:pPr algn="ctr"/>
            <a:r>
              <a:rPr lang="ja-JP" altLang="en-US" sz="2600" dirty="0" smtClean="0">
                <a:solidFill>
                  <a:schemeClr val="tx1"/>
                </a:solidFill>
                <a:latin typeface="HG創英角ｺﾞｼｯｸUB" panose="020B0909000000000000" pitchFamily="49" charset="-128"/>
                <a:ea typeface="HG創英角ｺﾞｼｯｸUB" panose="020B0909000000000000" pitchFamily="49" charset="-128"/>
              </a:rPr>
              <a:t>変えて</a:t>
            </a:r>
            <a:r>
              <a:rPr lang="ja-JP" altLang="en-US" sz="2600" dirty="0">
                <a:solidFill>
                  <a:schemeClr val="tx1"/>
                </a:solidFill>
                <a:latin typeface="HG創英角ｺﾞｼｯｸUB" panose="020B0909000000000000" pitchFamily="49" charset="-128"/>
                <a:ea typeface="HG創英角ｺﾞｼｯｸUB" panose="020B0909000000000000" pitchFamily="49" charset="-128"/>
              </a:rPr>
              <a:t>いくことが当たり前の会社</a:t>
            </a:r>
            <a:r>
              <a:rPr lang="ja-JP" altLang="en-US" sz="2600" dirty="0" smtClean="0">
                <a:solidFill>
                  <a:schemeClr val="tx1"/>
                </a:solidFill>
                <a:latin typeface="HG創英角ｺﾞｼｯｸUB" panose="020B0909000000000000" pitchFamily="49" charset="-128"/>
                <a:ea typeface="HG創英角ｺﾞｼｯｸUB" panose="020B0909000000000000" pitchFamily="49" charset="-128"/>
              </a:rPr>
              <a:t>に</a:t>
            </a:r>
            <a:endParaRPr lang="ja-JP" altLang="ja-JP" sz="2600" dirty="0">
              <a:solidFill>
                <a:schemeClr val="tx1"/>
              </a:solidFill>
              <a:latin typeface="HG創英角ｺﾞｼｯｸUB" panose="020B0909000000000000" pitchFamily="49" charset="-128"/>
              <a:ea typeface="HG創英角ｺﾞｼｯｸUB" panose="020B0909000000000000" pitchFamily="49" charset="-128"/>
              <a:cs typeface="ＤＦＰ太丸ゴシック体"/>
            </a:endParaRPr>
          </a:p>
        </p:txBody>
      </p:sp>
      <p:sp>
        <p:nvSpPr>
          <p:cNvPr id="21" name="テキスト ボックス 20"/>
          <p:cNvSpPr txBox="1"/>
          <p:nvPr/>
        </p:nvSpPr>
        <p:spPr>
          <a:xfrm>
            <a:off x="3129094" y="3641656"/>
            <a:ext cx="1793613" cy="276999"/>
          </a:xfrm>
          <a:prstGeom prst="rect">
            <a:avLst/>
          </a:prstGeom>
          <a:noFill/>
        </p:spPr>
        <p:txBody>
          <a:bodyPr wrap="square" rtlCol="0">
            <a:spAutoFit/>
          </a:bodyPr>
          <a:lstStyle/>
          <a:p>
            <a:r>
              <a:rPr kumimoji="1" lang="ja-JP" altLang="en-US" sz="1200" dirty="0" smtClean="0"/>
              <a:t>つちや         まさたか</a:t>
            </a:r>
            <a:endParaRPr kumimoji="1" lang="ja-JP" altLang="en-US" sz="1200" dirty="0"/>
          </a:p>
        </p:txBody>
      </p:sp>
      <p:sp>
        <p:nvSpPr>
          <p:cNvPr id="19" name="正方形/長方形 18"/>
          <p:cNvSpPr/>
          <p:nvPr/>
        </p:nvSpPr>
        <p:spPr>
          <a:xfrm>
            <a:off x="152142" y="1439174"/>
            <a:ext cx="6754813" cy="74339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smtClean="0">
                <a:solidFill>
                  <a:schemeClr val="tx1"/>
                </a:solidFill>
                <a:latin typeface="HG創英角ｺﾞｼｯｸUB" panose="020B0909000000000000" pitchFamily="49" charset="-128"/>
                <a:ea typeface="HG創英角ｺﾞｼｯｸUB" panose="020B0909000000000000" pitchFamily="49" charset="-128"/>
              </a:rPr>
              <a:t>～ 突然</a:t>
            </a:r>
            <a:r>
              <a:rPr lang="ja-JP" altLang="en-US" sz="2000" dirty="0">
                <a:solidFill>
                  <a:schemeClr val="tx1"/>
                </a:solidFill>
                <a:latin typeface="HG創英角ｺﾞｼｯｸUB" panose="020B0909000000000000" pitchFamily="49" charset="-128"/>
                <a:ea typeface="HG創英角ｺﾞｼｯｸUB" panose="020B0909000000000000" pitchFamily="49" charset="-128"/>
              </a:rPr>
              <a:t>の事業承継</a:t>
            </a:r>
            <a:r>
              <a:rPr lang="ja-JP" altLang="en-US" sz="2000" dirty="0" smtClean="0">
                <a:solidFill>
                  <a:schemeClr val="tx1"/>
                </a:solidFill>
                <a:latin typeface="HG創英角ｺﾞｼｯｸUB" panose="020B0909000000000000" pitchFamily="49" charset="-128"/>
                <a:ea typeface="HG創英角ｺﾞｼｯｸUB" panose="020B0909000000000000" pitchFamily="49" charset="-128"/>
              </a:rPr>
              <a:t>と３Ｓで</a:t>
            </a:r>
            <a:r>
              <a:rPr lang="ja-JP" altLang="en-US" sz="2000" dirty="0">
                <a:solidFill>
                  <a:schemeClr val="tx1"/>
                </a:solidFill>
                <a:latin typeface="HG創英角ｺﾞｼｯｸUB" panose="020B0909000000000000" pitchFamily="49" charset="-128"/>
                <a:ea typeface="HG創英角ｺﾞｼｯｸUB" panose="020B0909000000000000" pitchFamily="49" charset="-128"/>
              </a:rPr>
              <a:t>加速した社内</a:t>
            </a:r>
            <a:r>
              <a:rPr lang="ja-JP" altLang="en-US" sz="2000" dirty="0" smtClean="0">
                <a:solidFill>
                  <a:schemeClr val="tx1"/>
                </a:solidFill>
                <a:latin typeface="HG創英角ｺﾞｼｯｸUB" panose="020B0909000000000000" pitchFamily="49" charset="-128"/>
                <a:ea typeface="HG創英角ｺﾞｼｯｸUB" panose="020B0909000000000000" pitchFamily="49" charset="-128"/>
              </a:rPr>
              <a:t>改革 ～</a:t>
            </a:r>
            <a:endParaRPr lang="ja-JP" altLang="ja-JP" sz="1200" dirty="0">
              <a:solidFill>
                <a:schemeClr val="tx1"/>
              </a:solidFill>
              <a:latin typeface="HG創英角ｺﾞｼｯｸUB" panose="020B0909000000000000" pitchFamily="49" charset="-128"/>
              <a:ea typeface="HG創英角ｺﾞｼｯｸUB" panose="020B0909000000000000" pitchFamily="49" charset="-128"/>
              <a:cs typeface="ＤＦＰ太丸ゴシック体"/>
            </a:endParaRPr>
          </a:p>
        </p:txBody>
      </p:sp>
      <p:pic>
        <p:nvPicPr>
          <p:cNvPr id="11" name="図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5241" y="3778147"/>
            <a:ext cx="1608556" cy="2036448"/>
          </a:xfrm>
          <a:prstGeom prst="rect">
            <a:avLst/>
          </a:prstGeom>
        </p:spPr>
      </p:pic>
    </p:spTree>
    <p:extLst>
      <p:ext uri="{BB962C8B-B14F-4D97-AF65-F5344CB8AC3E}">
        <p14:creationId xmlns:p14="http://schemas.microsoft.com/office/powerpoint/2010/main" val="3358677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1596</TotalTime>
  <Words>235</Words>
  <Application>Microsoft Office PowerPoint</Application>
  <PresentationFormat>A4 210 x 297 mm</PresentationFormat>
  <Paragraphs>25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Arial Unicode MS</vt:lpstr>
      <vt:lpstr>ＤＦＰ太丸ゴシック体</vt:lpstr>
      <vt:lpstr>HG創英角ｺﾞｼｯｸUB</vt:lpstr>
      <vt:lpstr>ＭＳ Ｐゴシック</vt:lpstr>
      <vt:lpstr>Arial</vt:lpstr>
      <vt:lpstr>Calibri</vt:lpstr>
      <vt:lpstr>ホワイト</vt:lpstr>
      <vt:lpstr>PowerPoint プレゼンテーション</vt:lpstr>
    </vt:vector>
  </TitlesOfParts>
  <Company>あいてぃーどくたー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Takao Akutsu</dc:creator>
  <cp:lastModifiedBy>隆男 阿久津</cp:lastModifiedBy>
  <cp:revision>232</cp:revision>
  <cp:lastPrinted>2019-01-22T06:44:49Z</cp:lastPrinted>
  <dcterms:created xsi:type="dcterms:W3CDTF">2012-11-26T00:37:01Z</dcterms:created>
  <dcterms:modified xsi:type="dcterms:W3CDTF">2019-01-23T02:43:24Z</dcterms:modified>
</cp:coreProperties>
</file>