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31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93838"/>
                </a:solidFill>
                <a:latin typeface="Ryo Clean PlusN B"/>
                <a:cs typeface="Ryo Clean PlusN 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93838"/>
                </a:solidFill>
                <a:latin typeface="Ryo Clean PlusN B"/>
                <a:cs typeface="Ryo Clean PlusN 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93838"/>
                </a:solidFill>
                <a:latin typeface="Ryo Clean PlusN B"/>
                <a:cs typeface="Ryo Clean PlusN 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0719" y="436880"/>
            <a:ext cx="549211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93838"/>
                </a:solidFill>
                <a:latin typeface="Ryo Clean PlusN B"/>
                <a:cs typeface="Ryo Clean PlusN 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89605" y="2747645"/>
            <a:ext cx="3668395" cy="986155"/>
          </a:xfrm>
          <a:prstGeom prst="rect">
            <a:avLst/>
          </a:prstGeom>
          <a:ln w="12700">
            <a:solidFill>
              <a:srgbClr val="7D7D7D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92075" marR="15875">
              <a:lnSpc>
                <a:spcPct val="91000"/>
              </a:lnSpc>
              <a:spcBef>
                <a:spcPts val="25"/>
              </a:spcBef>
            </a:pPr>
            <a:r>
              <a:rPr sz="1100" b="1" dirty="0">
                <a:latin typeface="Meiryo UI"/>
                <a:cs typeface="Meiryo UI"/>
              </a:rPr>
              <a:t>事業内</a:t>
            </a:r>
            <a:r>
              <a:rPr sz="1100" b="1" spc="-15" dirty="0">
                <a:latin typeface="Meiryo UI"/>
                <a:cs typeface="Meiryo UI"/>
              </a:rPr>
              <a:t>容</a:t>
            </a:r>
            <a:r>
              <a:rPr sz="1100" b="1" dirty="0">
                <a:latin typeface="Meiryo UI"/>
                <a:cs typeface="Meiryo UI"/>
              </a:rPr>
              <a:t>：</a:t>
            </a:r>
            <a:r>
              <a:rPr sz="1100" dirty="0">
                <a:latin typeface="Meiryo UI"/>
                <a:cs typeface="Meiryo UI"/>
              </a:rPr>
              <a:t>茨城</a:t>
            </a:r>
            <a:r>
              <a:rPr sz="1100" spc="-15" dirty="0">
                <a:latin typeface="Meiryo UI"/>
                <a:cs typeface="Meiryo UI"/>
              </a:rPr>
              <a:t>で</a:t>
            </a:r>
            <a:r>
              <a:rPr sz="1100" dirty="0">
                <a:latin typeface="Meiryo UI"/>
                <a:cs typeface="Meiryo UI"/>
              </a:rPr>
              <a:t>今、</a:t>
            </a:r>
            <a:r>
              <a:rPr sz="1100" spc="-15" dirty="0">
                <a:latin typeface="Meiryo UI"/>
                <a:cs typeface="Meiryo UI"/>
              </a:rPr>
              <a:t>最</a:t>
            </a:r>
            <a:r>
              <a:rPr sz="1100" dirty="0">
                <a:latin typeface="Meiryo UI"/>
                <a:cs typeface="Meiryo UI"/>
              </a:rPr>
              <a:t>も</a:t>
            </a:r>
            <a:r>
              <a:rPr sz="1100" spc="-5" dirty="0">
                <a:latin typeface="Meiryo UI"/>
                <a:cs typeface="Meiryo UI"/>
              </a:rPr>
              <a:t>ＨＯＴ</a:t>
            </a:r>
            <a:r>
              <a:rPr sz="1100" dirty="0">
                <a:latin typeface="Meiryo UI"/>
                <a:cs typeface="Meiryo UI"/>
              </a:rPr>
              <a:t>な街、</a:t>
            </a:r>
            <a:r>
              <a:rPr sz="1100" spc="-15" dirty="0">
                <a:latin typeface="Meiryo UI"/>
                <a:cs typeface="Meiryo UI"/>
              </a:rPr>
              <a:t>研</a:t>
            </a:r>
            <a:r>
              <a:rPr sz="1100" dirty="0">
                <a:latin typeface="Meiryo UI"/>
                <a:cs typeface="Meiryo UI"/>
              </a:rPr>
              <a:t>究学</a:t>
            </a:r>
            <a:r>
              <a:rPr sz="1100" spc="-15" dirty="0">
                <a:latin typeface="Meiryo UI"/>
                <a:cs typeface="Meiryo UI"/>
              </a:rPr>
              <a:t>園に</a:t>
            </a:r>
            <a:r>
              <a:rPr sz="1100" dirty="0">
                <a:latin typeface="Meiryo UI"/>
                <a:cs typeface="Meiryo UI"/>
              </a:rPr>
              <a:t>て「</a:t>
            </a:r>
            <a:r>
              <a:rPr sz="1100" spc="-5" dirty="0">
                <a:latin typeface="Meiryo UI"/>
                <a:cs typeface="Meiryo UI"/>
              </a:rPr>
              <a:t>ホ</a:t>
            </a:r>
            <a:r>
              <a:rPr sz="1100" spc="-10" dirty="0">
                <a:latin typeface="Meiryo UI"/>
                <a:cs typeface="Meiryo UI"/>
              </a:rPr>
              <a:t>テ</a:t>
            </a:r>
            <a:r>
              <a:rPr sz="1100" dirty="0">
                <a:latin typeface="Meiryo UI"/>
                <a:cs typeface="Meiryo UI"/>
              </a:rPr>
              <a:t>ル </a:t>
            </a:r>
            <a:r>
              <a:rPr sz="1100" spc="-5" dirty="0">
                <a:latin typeface="Meiryo UI"/>
                <a:cs typeface="Meiryo UI"/>
              </a:rPr>
              <a:t>ベ</a:t>
            </a:r>
            <a:r>
              <a:rPr sz="1100" spc="-10" dirty="0">
                <a:latin typeface="Meiryo UI"/>
                <a:cs typeface="Meiryo UI"/>
              </a:rPr>
              <a:t>ス</a:t>
            </a:r>
            <a:r>
              <a:rPr sz="1100" dirty="0">
                <a:latin typeface="Meiryo UI"/>
                <a:cs typeface="Meiryo UI"/>
              </a:rPr>
              <a:t>トラ</a:t>
            </a:r>
            <a:r>
              <a:rPr sz="1100" spc="-10" dirty="0">
                <a:latin typeface="Meiryo UI"/>
                <a:cs typeface="Meiryo UI"/>
              </a:rPr>
              <a:t>ン</a:t>
            </a:r>
            <a:r>
              <a:rPr sz="1100" dirty="0">
                <a:latin typeface="Meiryo UI"/>
                <a:cs typeface="Meiryo UI"/>
              </a:rPr>
              <a:t>ド」</a:t>
            </a:r>
            <a:r>
              <a:rPr sz="1100" spc="-5" dirty="0">
                <a:latin typeface="Meiryo UI"/>
                <a:cs typeface="Meiryo UI"/>
              </a:rPr>
              <a:t>を</a:t>
            </a:r>
            <a:r>
              <a:rPr sz="1100" dirty="0">
                <a:latin typeface="Meiryo UI"/>
                <a:cs typeface="Meiryo UI"/>
              </a:rPr>
              <a:t>中核</a:t>
            </a:r>
            <a:r>
              <a:rPr sz="1100" spc="-15" dirty="0">
                <a:latin typeface="Meiryo UI"/>
                <a:cs typeface="Meiryo UI"/>
              </a:rPr>
              <a:t>に</a:t>
            </a:r>
            <a:r>
              <a:rPr sz="1100" dirty="0">
                <a:latin typeface="Meiryo UI"/>
                <a:cs typeface="Meiryo UI"/>
              </a:rPr>
              <a:t>和</a:t>
            </a:r>
            <a:r>
              <a:rPr sz="1100" spc="-15" dirty="0">
                <a:latin typeface="Meiryo UI"/>
                <a:cs typeface="Meiryo UI"/>
              </a:rPr>
              <a:t>田</a:t>
            </a:r>
            <a:r>
              <a:rPr sz="1100" spc="-5" dirty="0">
                <a:latin typeface="Meiryo UI"/>
                <a:cs typeface="Meiryo UI"/>
              </a:rPr>
              <a:t>アキ子</a:t>
            </a:r>
            <a:r>
              <a:rPr sz="1100" spc="-10" dirty="0">
                <a:latin typeface="Meiryo UI"/>
                <a:cs typeface="Meiryo UI"/>
              </a:rPr>
              <a:t>プ</a:t>
            </a:r>
            <a:r>
              <a:rPr sz="1100" dirty="0">
                <a:latin typeface="Meiryo UI"/>
                <a:cs typeface="Meiryo UI"/>
              </a:rPr>
              <a:t>ロ</a:t>
            </a:r>
            <a:r>
              <a:rPr sz="1100" spc="-15" dirty="0">
                <a:latin typeface="Meiryo UI"/>
                <a:cs typeface="Meiryo UI"/>
              </a:rPr>
              <a:t>デ</a:t>
            </a:r>
            <a:r>
              <a:rPr sz="1100" dirty="0">
                <a:latin typeface="Meiryo UI"/>
                <a:cs typeface="Meiryo UI"/>
              </a:rPr>
              <a:t>ュ</a:t>
            </a:r>
            <a:r>
              <a:rPr sz="1100" spc="-5" dirty="0">
                <a:latin typeface="Meiryo UI"/>
                <a:cs typeface="Meiryo UI"/>
              </a:rPr>
              <a:t>ー</a:t>
            </a:r>
            <a:r>
              <a:rPr sz="1100" spc="-10" dirty="0">
                <a:latin typeface="Meiryo UI"/>
                <a:cs typeface="Meiryo UI"/>
              </a:rPr>
              <a:t>ス</a:t>
            </a:r>
            <a:r>
              <a:rPr sz="1100" spc="-15" dirty="0">
                <a:latin typeface="Meiryo UI"/>
                <a:cs typeface="Meiryo UI"/>
              </a:rPr>
              <a:t>の</a:t>
            </a:r>
            <a:r>
              <a:rPr sz="1100" dirty="0">
                <a:latin typeface="Meiryo UI"/>
                <a:cs typeface="Meiryo UI"/>
              </a:rPr>
              <a:t>しゃ</a:t>
            </a:r>
            <a:r>
              <a:rPr sz="1100" spc="-15" dirty="0">
                <a:latin typeface="Meiryo UI"/>
                <a:cs typeface="Meiryo UI"/>
              </a:rPr>
              <a:t>ぶ</a:t>
            </a:r>
            <a:r>
              <a:rPr sz="1100" spc="-10" dirty="0">
                <a:latin typeface="Meiryo UI"/>
                <a:cs typeface="Meiryo UI"/>
              </a:rPr>
              <a:t>し</a:t>
            </a:r>
            <a:r>
              <a:rPr sz="1100" dirty="0">
                <a:latin typeface="Meiryo UI"/>
                <a:cs typeface="Meiryo UI"/>
              </a:rPr>
              <a:t>ゃ</a:t>
            </a:r>
            <a:r>
              <a:rPr sz="1100" spc="-5" dirty="0">
                <a:latin typeface="Meiryo UI"/>
                <a:cs typeface="Meiryo UI"/>
              </a:rPr>
              <a:t>ぶ</a:t>
            </a:r>
            <a:r>
              <a:rPr sz="1100" spc="-10" dirty="0">
                <a:latin typeface="Meiryo UI"/>
                <a:cs typeface="Meiryo UI"/>
              </a:rPr>
              <a:t>レス</a:t>
            </a:r>
            <a:r>
              <a:rPr sz="1100" dirty="0">
                <a:latin typeface="Meiryo UI"/>
                <a:cs typeface="Meiryo UI"/>
              </a:rPr>
              <a:t>ト ラン</a:t>
            </a:r>
            <a:r>
              <a:rPr sz="1100" spc="-15" dirty="0">
                <a:latin typeface="Meiryo UI"/>
                <a:cs typeface="Meiryo UI"/>
              </a:rPr>
              <a:t>「</a:t>
            </a:r>
            <a:r>
              <a:rPr sz="1100" dirty="0">
                <a:latin typeface="Meiryo UI"/>
                <a:cs typeface="Meiryo UI"/>
              </a:rPr>
              <a:t>わだ</a:t>
            </a:r>
            <a:r>
              <a:rPr sz="1100" spc="-5" dirty="0">
                <a:latin typeface="Meiryo UI"/>
                <a:cs typeface="Meiryo UI"/>
              </a:rPr>
              <a:t>家</a:t>
            </a:r>
            <a:r>
              <a:rPr sz="1100" dirty="0">
                <a:latin typeface="Meiryo UI"/>
                <a:cs typeface="Meiryo UI"/>
              </a:rPr>
              <a:t>」</a:t>
            </a:r>
            <a:r>
              <a:rPr sz="1100" spc="-15" dirty="0">
                <a:latin typeface="Meiryo UI"/>
                <a:cs typeface="Meiryo UI"/>
              </a:rPr>
              <a:t>、</a:t>
            </a:r>
            <a:r>
              <a:rPr sz="1100" dirty="0">
                <a:latin typeface="Meiryo UI"/>
                <a:cs typeface="Meiryo UI"/>
              </a:rPr>
              <a:t>大人</a:t>
            </a:r>
            <a:r>
              <a:rPr sz="1100" spc="-15" dirty="0">
                <a:latin typeface="Meiryo UI"/>
                <a:cs typeface="Meiryo UI"/>
              </a:rPr>
              <a:t>か</a:t>
            </a:r>
            <a:r>
              <a:rPr sz="1100" dirty="0">
                <a:latin typeface="Meiryo UI"/>
                <a:cs typeface="Meiryo UI"/>
              </a:rPr>
              <a:t>ら</a:t>
            </a:r>
            <a:r>
              <a:rPr sz="1100" spc="-15" dirty="0">
                <a:latin typeface="Meiryo UI"/>
                <a:cs typeface="Meiryo UI"/>
              </a:rPr>
              <a:t>子</a:t>
            </a:r>
            <a:r>
              <a:rPr sz="1100" dirty="0">
                <a:latin typeface="Meiryo UI"/>
                <a:cs typeface="Meiryo UI"/>
              </a:rPr>
              <a:t>供</a:t>
            </a:r>
            <a:r>
              <a:rPr sz="1100" spc="-5" dirty="0">
                <a:latin typeface="Meiryo UI"/>
                <a:cs typeface="Meiryo UI"/>
              </a:rPr>
              <a:t>まで楽</a:t>
            </a:r>
            <a:r>
              <a:rPr sz="1100" spc="-10" dirty="0">
                <a:latin typeface="Meiryo UI"/>
                <a:cs typeface="Meiryo UI"/>
              </a:rPr>
              <a:t>し</a:t>
            </a:r>
            <a:r>
              <a:rPr sz="1100" spc="-5" dirty="0">
                <a:latin typeface="Meiryo UI"/>
                <a:cs typeface="Meiryo UI"/>
              </a:rPr>
              <a:t>める</a:t>
            </a:r>
            <a:r>
              <a:rPr sz="1100" spc="-15" dirty="0">
                <a:latin typeface="Meiryo UI"/>
                <a:cs typeface="Meiryo UI"/>
              </a:rPr>
              <a:t>カ</a:t>
            </a:r>
            <a:r>
              <a:rPr sz="1100" dirty="0">
                <a:latin typeface="Meiryo UI"/>
                <a:cs typeface="Meiryo UI"/>
              </a:rPr>
              <a:t>ジュ</a:t>
            </a:r>
            <a:r>
              <a:rPr sz="1100" spc="-5" dirty="0">
                <a:latin typeface="Meiryo UI"/>
                <a:cs typeface="Meiryo UI"/>
              </a:rPr>
              <a:t>ア</a:t>
            </a:r>
            <a:r>
              <a:rPr sz="1100" spc="-15" dirty="0">
                <a:latin typeface="Meiryo UI"/>
                <a:cs typeface="Meiryo UI"/>
              </a:rPr>
              <a:t>ル</a:t>
            </a:r>
            <a:r>
              <a:rPr sz="1100" spc="-10" dirty="0">
                <a:latin typeface="Meiryo UI"/>
                <a:cs typeface="Meiryo UI"/>
              </a:rPr>
              <a:t>な</a:t>
            </a:r>
            <a:r>
              <a:rPr sz="1100" spc="5" dirty="0">
                <a:latin typeface="Meiryo UI"/>
                <a:cs typeface="Meiryo UI"/>
              </a:rPr>
              <a:t>伊</a:t>
            </a:r>
            <a:r>
              <a:rPr sz="1100" spc="-5" dirty="0">
                <a:latin typeface="Meiryo UI"/>
                <a:cs typeface="Meiryo UI"/>
              </a:rPr>
              <a:t>レ</a:t>
            </a:r>
            <a:r>
              <a:rPr sz="1100" spc="-10" dirty="0">
                <a:latin typeface="Meiryo UI"/>
                <a:cs typeface="Meiryo UI"/>
              </a:rPr>
              <a:t>ス</a:t>
            </a:r>
            <a:r>
              <a:rPr sz="1100" dirty="0">
                <a:latin typeface="Meiryo UI"/>
                <a:cs typeface="Meiryo UI"/>
              </a:rPr>
              <a:t>トラン </a:t>
            </a:r>
            <a:r>
              <a:rPr sz="1100" spc="-5" dirty="0">
                <a:latin typeface="Meiryo UI"/>
                <a:cs typeface="Meiryo UI"/>
              </a:rPr>
              <a:t>ア</a:t>
            </a:r>
            <a:r>
              <a:rPr sz="1100" dirty="0">
                <a:latin typeface="Meiryo UI"/>
                <a:cs typeface="Meiryo UI"/>
              </a:rPr>
              <a:t>「ラ</a:t>
            </a:r>
            <a:r>
              <a:rPr sz="1100" spc="-5" dirty="0">
                <a:latin typeface="Meiryo UI"/>
                <a:cs typeface="Meiryo UI"/>
              </a:rPr>
              <a:t>ポ</a:t>
            </a:r>
            <a:r>
              <a:rPr sz="1100" spc="-15" dirty="0">
                <a:latin typeface="Meiryo UI"/>
                <a:cs typeface="Meiryo UI"/>
              </a:rPr>
              <a:t>ル</a:t>
            </a:r>
            <a:r>
              <a:rPr sz="1100" spc="5" dirty="0">
                <a:latin typeface="Meiryo UI"/>
                <a:cs typeface="Meiryo UI"/>
              </a:rPr>
              <a:t>タ</a:t>
            </a:r>
            <a:r>
              <a:rPr sz="1100" dirty="0">
                <a:latin typeface="Meiryo UI"/>
                <a:cs typeface="Meiryo UI"/>
              </a:rPr>
              <a:t>」</a:t>
            </a:r>
            <a:r>
              <a:rPr sz="1100" spc="-5" dirty="0">
                <a:latin typeface="Meiryo UI"/>
                <a:cs typeface="Meiryo UI"/>
              </a:rPr>
              <a:t>、</a:t>
            </a:r>
            <a:r>
              <a:rPr sz="1100" spc="-15" dirty="0">
                <a:latin typeface="Meiryo UI"/>
                <a:cs typeface="Meiryo UI"/>
              </a:rPr>
              <a:t>都</a:t>
            </a:r>
            <a:r>
              <a:rPr sz="1100" dirty="0">
                <a:latin typeface="Meiryo UI"/>
                <a:cs typeface="Meiryo UI"/>
              </a:rPr>
              <a:t>市型</a:t>
            </a:r>
            <a:r>
              <a:rPr sz="1100" spc="-5" dirty="0">
                <a:latin typeface="Meiryo UI"/>
                <a:cs typeface="Meiryo UI"/>
              </a:rPr>
              <a:t>ア</a:t>
            </a:r>
            <a:r>
              <a:rPr sz="1100" dirty="0">
                <a:latin typeface="Meiryo UI"/>
                <a:cs typeface="Meiryo UI"/>
              </a:rPr>
              <a:t>ミ</a:t>
            </a:r>
            <a:r>
              <a:rPr sz="1100" spc="-10" dirty="0">
                <a:latin typeface="Meiryo UI"/>
                <a:cs typeface="Meiryo UI"/>
              </a:rPr>
              <a:t>ュ</a:t>
            </a:r>
            <a:r>
              <a:rPr sz="1100" spc="-5" dirty="0">
                <a:latin typeface="Meiryo UI"/>
                <a:cs typeface="Meiryo UI"/>
              </a:rPr>
              <a:t>ーズ</a:t>
            </a:r>
            <a:r>
              <a:rPr sz="1100" spc="-10" dirty="0">
                <a:latin typeface="Meiryo UI"/>
                <a:cs typeface="Meiryo UI"/>
              </a:rPr>
              <a:t>メ</a:t>
            </a:r>
            <a:r>
              <a:rPr sz="1100" dirty="0">
                <a:latin typeface="Meiryo UI"/>
                <a:cs typeface="Meiryo UI"/>
              </a:rPr>
              <a:t>ント</a:t>
            </a:r>
            <a:r>
              <a:rPr sz="1100" spc="-10" dirty="0">
                <a:latin typeface="Meiryo UI"/>
                <a:cs typeface="Meiryo UI"/>
              </a:rPr>
              <a:t>カ</a:t>
            </a:r>
            <a:r>
              <a:rPr sz="1100" dirty="0">
                <a:latin typeface="Meiryo UI"/>
                <a:cs typeface="Meiryo UI"/>
              </a:rPr>
              <a:t>ラ</a:t>
            </a:r>
            <a:r>
              <a:rPr sz="1100" spc="-10" dirty="0">
                <a:latin typeface="Meiryo UI"/>
                <a:cs typeface="Meiryo UI"/>
              </a:rPr>
              <a:t>オ</a:t>
            </a:r>
            <a:r>
              <a:rPr sz="1100" spc="-5" dirty="0">
                <a:latin typeface="Meiryo UI"/>
                <a:cs typeface="Meiryo UI"/>
              </a:rPr>
              <a:t>ケＢＯＸ</a:t>
            </a:r>
            <a:r>
              <a:rPr sz="1100" dirty="0">
                <a:latin typeface="Meiryo UI"/>
                <a:cs typeface="Meiryo UI"/>
              </a:rPr>
              <a:t>の</a:t>
            </a:r>
            <a:r>
              <a:rPr sz="1100" spc="-15" dirty="0">
                <a:latin typeface="Meiryo UI"/>
                <a:cs typeface="Meiryo UI"/>
              </a:rPr>
              <a:t>「</a:t>
            </a:r>
            <a:r>
              <a:rPr sz="1100" dirty="0">
                <a:latin typeface="Meiryo UI"/>
                <a:cs typeface="Meiryo UI"/>
              </a:rPr>
              <a:t>バック</a:t>
            </a:r>
            <a:r>
              <a:rPr sz="1100" spc="-5" dirty="0">
                <a:latin typeface="Meiryo UI"/>
                <a:cs typeface="Meiryo UI"/>
              </a:rPr>
              <a:t>ス</a:t>
            </a:r>
            <a:r>
              <a:rPr sz="1100" dirty="0">
                <a:latin typeface="Meiryo UI"/>
                <a:cs typeface="Meiryo UI"/>
              </a:rPr>
              <a:t>」 </a:t>
            </a:r>
            <a:r>
              <a:rPr sz="1100" spc="-5" dirty="0">
                <a:latin typeface="Meiryo UI"/>
                <a:cs typeface="Meiryo UI"/>
              </a:rPr>
              <a:t>を</a:t>
            </a:r>
            <a:r>
              <a:rPr sz="1100" dirty="0">
                <a:latin typeface="Meiryo UI"/>
                <a:cs typeface="Meiryo UI"/>
              </a:rPr>
              <a:t>展開し</a:t>
            </a:r>
            <a:r>
              <a:rPr sz="1100" spc="-5" dirty="0">
                <a:latin typeface="Meiryo UI"/>
                <a:cs typeface="Meiryo UI"/>
              </a:rPr>
              <a:t>て</a:t>
            </a:r>
            <a:r>
              <a:rPr sz="1100" spc="-20" dirty="0">
                <a:latin typeface="Meiryo UI"/>
                <a:cs typeface="Meiryo UI"/>
              </a:rPr>
              <a:t>い</a:t>
            </a:r>
            <a:r>
              <a:rPr sz="1100" dirty="0">
                <a:latin typeface="Meiryo UI"/>
                <a:cs typeface="Meiryo UI"/>
              </a:rPr>
              <a:t>る。</a:t>
            </a:r>
            <a:endParaRPr sz="1100">
              <a:latin typeface="Meiryo UI"/>
              <a:cs typeface="Meiryo UI"/>
            </a:endParaRPr>
          </a:p>
          <a:p>
            <a:pPr marL="92075">
              <a:lnSpc>
                <a:spcPts val="1115"/>
              </a:lnSpc>
            </a:pPr>
            <a:r>
              <a:rPr sz="1100" b="1" dirty="0">
                <a:latin typeface="Meiryo UI"/>
                <a:cs typeface="Meiryo UI"/>
              </a:rPr>
              <a:t>従業員</a:t>
            </a:r>
            <a:r>
              <a:rPr sz="1100" b="1" spc="-15" dirty="0">
                <a:latin typeface="Meiryo UI"/>
                <a:cs typeface="Meiryo UI"/>
              </a:rPr>
              <a:t>数</a:t>
            </a:r>
            <a:r>
              <a:rPr sz="1100" b="1" dirty="0">
                <a:latin typeface="Meiryo UI"/>
                <a:cs typeface="Meiryo UI"/>
              </a:rPr>
              <a:t>：</a:t>
            </a:r>
            <a:r>
              <a:rPr sz="1100" dirty="0">
                <a:latin typeface="Meiryo UI"/>
                <a:cs typeface="Meiryo UI"/>
              </a:rPr>
              <a:t>正</a:t>
            </a:r>
            <a:r>
              <a:rPr sz="1100" spc="-15" dirty="0">
                <a:latin typeface="Meiryo UI"/>
                <a:cs typeface="Meiryo UI"/>
              </a:rPr>
              <a:t>社</a:t>
            </a:r>
            <a:r>
              <a:rPr sz="1100" dirty="0">
                <a:latin typeface="Meiryo UI"/>
                <a:cs typeface="Meiryo UI"/>
              </a:rPr>
              <a:t>員約</a:t>
            </a:r>
            <a:r>
              <a:rPr sz="1100" spc="-10" dirty="0">
                <a:latin typeface="Meiryo UI"/>
                <a:cs typeface="Meiryo UI"/>
              </a:rPr>
              <a:t>40</a:t>
            </a:r>
            <a:r>
              <a:rPr sz="1100" dirty="0">
                <a:latin typeface="Meiryo UI"/>
                <a:cs typeface="Meiryo UI"/>
              </a:rPr>
              <a:t>名</a:t>
            </a:r>
            <a:r>
              <a:rPr sz="1100" spc="-5" dirty="0">
                <a:latin typeface="Meiryo UI"/>
                <a:cs typeface="Meiryo UI"/>
              </a:rPr>
              <a:t>、パー</a:t>
            </a:r>
            <a:r>
              <a:rPr sz="1100" spc="-15" dirty="0">
                <a:latin typeface="Meiryo UI"/>
                <a:cs typeface="Meiryo UI"/>
              </a:rPr>
              <a:t>ト</a:t>
            </a:r>
            <a:r>
              <a:rPr sz="1100" dirty="0">
                <a:latin typeface="Meiryo UI"/>
                <a:cs typeface="Meiryo UI"/>
              </a:rPr>
              <a:t>タイ</a:t>
            </a:r>
            <a:r>
              <a:rPr sz="1100" spc="-5" dirty="0">
                <a:latin typeface="Meiryo UI"/>
                <a:cs typeface="Meiryo UI"/>
              </a:rPr>
              <a:t>マ</a:t>
            </a:r>
            <a:r>
              <a:rPr sz="1100" spc="-15" dirty="0">
                <a:latin typeface="Meiryo UI"/>
                <a:cs typeface="Meiryo UI"/>
              </a:rPr>
              <a:t>ー</a:t>
            </a:r>
            <a:r>
              <a:rPr sz="1100" spc="5" dirty="0">
                <a:latin typeface="Meiryo UI"/>
                <a:cs typeface="Meiryo UI"/>
              </a:rPr>
              <a:t>約</a:t>
            </a:r>
            <a:r>
              <a:rPr sz="1100" spc="-5" dirty="0">
                <a:latin typeface="Meiryo UI"/>
                <a:cs typeface="Meiryo UI"/>
              </a:rPr>
              <a:t>60</a:t>
            </a:r>
            <a:r>
              <a:rPr sz="1100" dirty="0">
                <a:latin typeface="Meiryo UI"/>
                <a:cs typeface="Meiryo UI"/>
              </a:rPr>
              <a:t>名</a:t>
            </a:r>
            <a:endParaRPr sz="1100">
              <a:latin typeface="Meiryo UI"/>
              <a:cs typeface="Meiryo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079" y="101600"/>
            <a:ext cx="6715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eiryo UI"/>
                <a:cs typeface="Meiryo UI"/>
              </a:rPr>
              <a:t>茨城県中小企業家同友会</a:t>
            </a:r>
            <a:r>
              <a:rPr sz="1800" spc="-80" dirty="0">
                <a:latin typeface="Meiryo UI"/>
                <a:cs typeface="Meiryo UI"/>
              </a:rPr>
              <a:t> </a:t>
            </a:r>
            <a:r>
              <a:rPr sz="1800" dirty="0">
                <a:latin typeface="Meiryo UI"/>
                <a:cs typeface="Meiryo UI"/>
              </a:rPr>
              <a:t>南西支部</a:t>
            </a:r>
            <a:r>
              <a:rPr sz="1800" spc="-5" dirty="0">
                <a:latin typeface="Meiryo UI"/>
                <a:cs typeface="Meiryo UI"/>
              </a:rPr>
              <a:t>11</a:t>
            </a:r>
            <a:r>
              <a:rPr sz="1800" dirty="0">
                <a:latin typeface="Meiryo UI"/>
                <a:cs typeface="Meiryo UI"/>
              </a:rPr>
              <a:t>月例会（オン</a:t>
            </a:r>
            <a:r>
              <a:rPr sz="1800" spc="5" dirty="0">
                <a:latin typeface="Meiryo UI"/>
                <a:cs typeface="Meiryo UI"/>
              </a:rPr>
              <a:t>ラ</a:t>
            </a:r>
            <a:r>
              <a:rPr sz="1800" dirty="0">
                <a:latin typeface="Meiryo UI"/>
                <a:cs typeface="Meiryo UI"/>
              </a:rPr>
              <a:t>イン同時配信）</a:t>
            </a:r>
            <a:endParaRPr sz="1800">
              <a:latin typeface="Meiryo UI"/>
              <a:cs typeface="Meiryo U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9247" y="436880"/>
            <a:ext cx="67151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pc="-225" dirty="0"/>
              <a:t>経営するとは課題克服の連続である！</a:t>
            </a:r>
            <a:endParaRPr spc="-95" dirty="0"/>
          </a:p>
        </p:txBody>
      </p:sp>
      <p:sp>
        <p:nvSpPr>
          <p:cNvPr id="5" name="object 5"/>
          <p:cNvSpPr txBox="1"/>
          <p:nvPr/>
        </p:nvSpPr>
        <p:spPr>
          <a:xfrm>
            <a:off x="3123819" y="895145"/>
            <a:ext cx="3733165" cy="181165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290"/>
              </a:spcBef>
            </a:pPr>
            <a:r>
              <a:rPr sz="2800" spc="-5" dirty="0">
                <a:latin typeface="MS UI Gothic"/>
                <a:cs typeface="MS UI Gothic"/>
              </a:rPr>
              <a:t>高野</a:t>
            </a:r>
            <a:r>
              <a:rPr sz="2800" spc="65" dirty="0">
                <a:latin typeface="MS UI Gothic"/>
                <a:cs typeface="MS UI Gothic"/>
              </a:rPr>
              <a:t> </a:t>
            </a:r>
            <a:r>
              <a:rPr sz="2800" spc="-5" dirty="0">
                <a:latin typeface="MS UI Gothic"/>
                <a:cs typeface="MS UI Gothic"/>
              </a:rPr>
              <a:t>勝憲</a:t>
            </a:r>
            <a:r>
              <a:rPr sz="2800" spc="70" dirty="0">
                <a:latin typeface="MS UI Gothic"/>
                <a:cs typeface="MS UI Gothic"/>
              </a:rPr>
              <a:t> </a:t>
            </a:r>
            <a:r>
              <a:rPr sz="1800" spc="260" dirty="0">
                <a:latin typeface="MS UI Gothic"/>
                <a:cs typeface="MS UI Gothic"/>
              </a:rPr>
              <a:t>さ</a:t>
            </a:r>
            <a:r>
              <a:rPr sz="1800" spc="315" dirty="0">
                <a:latin typeface="MS UI Gothic"/>
                <a:cs typeface="MS UI Gothic"/>
              </a:rPr>
              <a:t>ん</a:t>
            </a:r>
            <a:r>
              <a:rPr sz="1800" spc="254" dirty="0">
                <a:latin typeface="MS UI Gothic"/>
                <a:cs typeface="MS UI Gothic"/>
              </a:rPr>
              <a:t> </a:t>
            </a:r>
            <a:r>
              <a:rPr sz="1100" spc="75" dirty="0">
                <a:latin typeface="MS UI Gothic"/>
                <a:cs typeface="MS UI Gothic"/>
              </a:rPr>
              <a:t>Katsunori</a:t>
            </a:r>
            <a:r>
              <a:rPr sz="1100" spc="375" dirty="0">
                <a:latin typeface="MS UI Gothic"/>
                <a:cs typeface="MS UI Gothic"/>
              </a:rPr>
              <a:t> </a:t>
            </a:r>
            <a:r>
              <a:rPr sz="1100" spc="65" dirty="0">
                <a:latin typeface="MS UI Gothic"/>
                <a:cs typeface="MS UI Gothic"/>
              </a:rPr>
              <a:t>Takano</a:t>
            </a:r>
            <a:endParaRPr sz="1100" dirty="0">
              <a:latin typeface="MS UI Gothic"/>
              <a:cs typeface="MS UI Gothic"/>
            </a:endParaRPr>
          </a:p>
          <a:p>
            <a:pPr marL="93980">
              <a:lnSpc>
                <a:spcPct val="100000"/>
              </a:lnSpc>
              <a:spcBef>
                <a:spcPts val="110"/>
              </a:spcBef>
            </a:pPr>
            <a:r>
              <a:rPr sz="1600" spc="-5" dirty="0">
                <a:latin typeface="MS UI Gothic"/>
                <a:cs typeface="MS UI Gothic"/>
              </a:rPr>
              <a:t>株式会</a:t>
            </a:r>
            <a:r>
              <a:rPr sz="1600" spc="5" dirty="0">
                <a:latin typeface="MS UI Gothic"/>
                <a:cs typeface="MS UI Gothic"/>
              </a:rPr>
              <a:t>社</a:t>
            </a:r>
            <a:r>
              <a:rPr sz="1600" spc="215" dirty="0">
                <a:latin typeface="MS UI Gothic"/>
                <a:cs typeface="MS UI Gothic"/>
              </a:rPr>
              <a:t>ベ</a:t>
            </a:r>
            <a:r>
              <a:rPr sz="1600" spc="210" dirty="0">
                <a:latin typeface="MS UI Gothic"/>
                <a:cs typeface="MS UI Gothic"/>
              </a:rPr>
              <a:t>ス</a:t>
            </a:r>
            <a:r>
              <a:rPr sz="1600" spc="200" dirty="0">
                <a:latin typeface="MS UI Gothic"/>
                <a:cs typeface="MS UI Gothic"/>
              </a:rPr>
              <a:t>ト</a:t>
            </a:r>
            <a:r>
              <a:rPr sz="1600" spc="204" dirty="0">
                <a:latin typeface="MS UI Gothic"/>
                <a:cs typeface="MS UI Gothic"/>
              </a:rPr>
              <a:t>ラ</a:t>
            </a:r>
            <a:r>
              <a:rPr sz="1600" spc="105" dirty="0">
                <a:latin typeface="MS UI Gothic"/>
                <a:cs typeface="MS UI Gothic"/>
              </a:rPr>
              <a:t>ン</a:t>
            </a:r>
            <a:r>
              <a:rPr sz="1600" spc="305" dirty="0">
                <a:latin typeface="MS UI Gothic"/>
                <a:cs typeface="MS UI Gothic"/>
              </a:rPr>
              <a:t>ド</a:t>
            </a:r>
            <a:r>
              <a:rPr sz="1600" spc="-5" dirty="0">
                <a:latin typeface="MS UI Gothic"/>
                <a:cs typeface="MS UI Gothic"/>
              </a:rPr>
              <a:t>代表取</a:t>
            </a:r>
            <a:r>
              <a:rPr sz="1600" spc="5" dirty="0">
                <a:latin typeface="MS UI Gothic"/>
                <a:cs typeface="MS UI Gothic"/>
              </a:rPr>
              <a:t>締</a:t>
            </a:r>
            <a:r>
              <a:rPr sz="1600" spc="-5" dirty="0">
                <a:latin typeface="MS UI Gothic"/>
                <a:cs typeface="MS UI Gothic"/>
              </a:rPr>
              <a:t>役社長</a:t>
            </a:r>
            <a:endParaRPr sz="1600" dirty="0">
              <a:latin typeface="MS UI Gothic"/>
              <a:cs typeface="MS UI Gothic"/>
            </a:endParaRPr>
          </a:p>
          <a:p>
            <a:pPr marL="93980">
              <a:lnSpc>
                <a:spcPts val="1905"/>
              </a:lnSpc>
              <a:spcBef>
                <a:spcPts val="325"/>
              </a:spcBef>
              <a:tabLst>
                <a:tab pos="1242695" algn="l"/>
              </a:tabLst>
            </a:pPr>
            <a:r>
              <a:rPr sz="1600" spc="-5" dirty="0">
                <a:latin typeface="MS UI Gothic"/>
                <a:cs typeface="MS UI Gothic"/>
              </a:rPr>
              <a:t>茨城同</a:t>
            </a:r>
            <a:r>
              <a:rPr sz="1600" spc="5" dirty="0">
                <a:latin typeface="MS UI Gothic"/>
                <a:cs typeface="MS UI Gothic"/>
              </a:rPr>
              <a:t>友</a:t>
            </a:r>
            <a:r>
              <a:rPr sz="1600" spc="-5" dirty="0">
                <a:latin typeface="MS UI Gothic"/>
                <a:cs typeface="MS UI Gothic"/>
              </a:rPr>
              <a:t>会	南西支</a:t>
            </a:r>
            <a:r>
              <a:rPr sz="1600" spc="5" dirty="0">
                <a:latin typeface="MS UI Gothic"/>
                <a:cs typeface="MS UI Gothic"/>
              </a:rPr>
              <a:t>部</a:t>
            </a:r>
            <a:r>
              <a:rPr sz="1600" spc="-5" dirty="0">
                <a:latin typeface="MS UI Gothic"/>
                <a:cs typeface="MS UI Gothic"/>
              </a:rPr>
              <a:t>会員</a:t>
            </a:r>
            <a:endParaRPr sz="1600" dirty="0">
              <a:latin typeface="MS UI Gothic"/>
              <a:cs typeface="MS UI Gothic"/>
            </a:endParaRPr>
          </a:p>
          <a:p>
            <a:pPr marL="793750" marR="55880" indent="-730250" algn="just">
              <a:lnSpc>
                <a:spcPts val="1550"/>
              </a:lnSpc>
              <a:spcBef>
                <a:spcPts val="145"/>
              </a:spcBef>
            </a:pPr>
            <a:r>
              <a:rPr sz="2100" spc="-7" baseline="-15873" dirty="0">
                <a:solidFill>
                  <a:srgbClr val="404040"/>
                </a:solidFill>
                <a:latin typeface="Arial Black"/>
                <a:cs typeface="Arial Black"/>
              </a:rPr>
              <a:t>Profile</a:t>
            </a:r>
            <a:r>
              <a:rPr sz="2100" spc="457" baseline="-15873" dirty="0">
                <a:solidFill>
                  <a:srgbClr val="404040"/>
                </a:solidFill>
                <a:latin typeface="Arial Black"/>
                <a:cs typeface="Arial Black"/>
              </a:rPr>
              <a:t> </a:t>
            </a:r>
            <a:r>
              <a:rPr sz="1100" spc="-5" dirty="0">
                <a:latin typeface="Meiryo UI"/>
                <a:cs typeface="Meiryo UI"/>
              </a:rPr>
              <a:t>1998</a:t>
            </a:r>
            <a:r>
              <a:rPr sz="1100" dirty="0">
                <a:latin typeface="Meiryo UI"/>
                <a:cs typeface="Meiryo UI"/>
              </a:rPr>
              <a:t>年</a:t>
            </a:r>
            <a:r>
              <a:rPr sz="1100" spc="-5" dirty="0">
                <a:latin typeface="Meiryo UI"/>
                <a:cs typeface="Meiryo UI"/>
              </a:rPr>
              <a:t>4</a:t>
            </a:r>
            <a:r>
              <a:rPr sz="1100" dirty="0">
                <a:latin typeface="Meiryo UI"/>
                <a:cs typeface="Meiryo UI"/>
              </a:rPr>
              <a:t>月</a:t>
            </a:r>
            <a:r>
              <a:rPr sz="1100" spc="-5" dirty="0">
                <a:latin typeface="Meiryo UI"/>
                <a:cs typeface="Meiryo UI"/>
              </a:rPr>
              <a:t>に</a:t>
            </a:r>
            <a:r>
              <a:rPr sz="1100" spc="-15" dirty="0">
                <a:latin typeface="Meiryo UI"/>
                <a:cs typeface="Meiryo UI"/>
              </a:rPr>
              <a:t>大</a:t>
            </a:r>
            <a:r>
              <a:rPr sz="1100" dirty="0">
                <a:latin typeface="Meiryo UI"/>
                <a:cs typeface="Meiryo UI"/>
              </a:rPr>
              <a:t>学卒</a:t>
            </a:r>
            <a:r>
              <a:rPr sz="1100" spc="-15" dirty="0">
                <a:latin typeface="Meiryo UI"/>
                <a:cs typeface="Meiryo UI"/>
              </a:rPr>
              <a:t>業後</a:t>
            </a:r>
            <a:r>
              <a:rPr sz="1100" spc="-5" dirty="0">
                <a:latin typeface="Meiryo UI"/>
                <a:cs typeface="Meiryo UI"/>
              </a:rPr>
              <a:t>、地方銀行</a:t>
            </a:r>
            <a:r>
              <a:rPr sz="1100" spc="-20" dirty="0">
                <a:latin typeface="Meiryo UI"/>
                <a:cs typeface="Meiryo UI"/>
              </a:rPr>
              <a:t>に</a:t>
            </a:r>
            <a:r>
              <a:rPr sz="1100" dirty="0">
                <a:latin typeface="Meiryo UI"/>
                <a:cs typeface="Meiryo UI"/>
              </a:rPr>
              <a:t>入</a:t>
            </a:r>
            <a:r>
              <a:rPr sz="1100" spc="-15" dirty="0">
                <a:latin typeface="Meiryo UI"/>
                <a:cs typeface="Meiryo UI"/>
              </a:rPr>
              <a:t>行</a:t>
            </a:r>
            <a:r>
              <a:rPr sz="1100" dirty="0">
                <a:latin typeface="Meiryo UI"/>
                <a:cs typeface="Meiryo UI"/>
              </a:rPr>
              <a:t>し</a:t>
            </a:r>
            <a:r>
              <a:rPr sz="1100" spc="-5" dirty="0">
                <a:latin typeface="Meiryo UI"/>
                <a:cs typeface="Meiryo UI"/>
              </a:rPr>
              <a:t>、バ </a:t>
            </a:r>
            <a:r>
              <a:rPr sz="1100" dirty="0">
                <a:latin typeface="Meiryo UI"/>
                <a:cs typeface="Meiryo UI"/>
              </a:rPr>
              <a:t>ンカ</a:t>
            </a:r>
            <a:r>
              <a:rPr sz="1100" spc="-10" dirty="0">
                <a:latin typeface="Meiryo UI"/>
                <a:cs typeface="Meiryo UI"/>
              </a:rPr>
              <a:t>ー</a:t>
            </a:r>
            <a:r>
              <a:rPr sz="1100" dirty="0">
                <a:latin typeface="Meiryo UI"/>
                <a:cs typeface="Meiryo UI"/>
              </a:rPr>
              <a:t>と</a:t>
            </a:r>
            <a:r>
              <a:rPr sz="1100" spc="5" dirty="0">
                <a:latin typeface="Meiryo UI"/>
                <a:cs typeface="Meiryo UI"/>
              </a:rPr>
              <a:t>し</a:t>
            </a:r>
            <a:r>
              <a:rPr sz="1100" spc="-15" dirty="0">
                <a:latin typeface="Meiryo UI"/>
                <a:cs typeface="Meiryo UI"/>
              </a:rPr>
              <a:t>て</a:t>
            </a:r>
            <a:r>
              <a:rPr sz="1100" dirty="0">
                <a:latin typeface="Meiryo UI"/>
                <a:cs typeface="Meiryo UI"/>
              </a:rPr>
              <a:t>活躍す</a:t>
            </a:r>
            <a:r>
              <a:rPr sz="1100" spc="-15" dirty="0">
                <a:latin typeface="Meiryo UI"/>
                <a:cs typeface="Meiryo UI"/>
              </a:rPr>
              <a:t>る</a:t>
            </a:r>
            <a:r>
              <a:rPr sz="1100" dirty="0">
                <a:latin typeface="Meiryo UI"/>
                <a:cs typeface="Meiryo UI"/>
              </a:rPr>
              <a:t>。</a:t>
            </a:r>
            <a:r>
              <a:rPr sz="1100" spc="-10" dirty="0">
                <a:latin typeface="Meiryo UI"/>
                <a:cs typeface="Meiryo UI"/>
              </a:rPr>
              <a:t>2005</a:t>
            </a:r>
            <a:r>
              <a:rPr sz="1100" dirty="0">
                <a:latin typeface="Meiryo UI"/>
                <a:cs typeface="Meiryo UI"/>
              </a:rPr>
              <a:t>年</a:t>
            </a:r>
            <a:r>
              <a:rPr sz="1100" spc="-5" dirty="0">
                <a:latin typeface="Meiryo UI"/>
                <a:cs typeface="Meiryo UI"/>
              </a:rPr>
              <a:t>4</a:t>
            </a:r>
            <a:r>
              <a:rPr sz="1100" dirty="0">
                <a:latin typeface="Meiryo UI"/>
                <a:cs typeface="Meiryo UI"/>
              </a:rPr>
              <a:t>月</a:t>
            </a:r>
            <a:r>
              <a:rPr sz="1100" spc="-5" dirty="0">
                <a:latin typeface="Meiryo UI"/>
                <a:cs typeface="Meiryo UI"/>
              </a:rPr>
              <a:t>につ</a:t>
            </a:r>
            <a:r>
              <a:rPr sz="1100" spc="-10" dirty="0">
                <a:latin typeface="Meiryo UI"/>
                <a:cs typeface="Meiryo UI"/>
              </a:rPr>
              <a:t>く</a:t>
            </a:r>
            <a:r>
              <a:rPr sz="1100" dirty="0">
                <a:latin typeface="Meiryo UI"/>
                <a:cs typeface="Meiryo UI"/>
              </a:rPr>
              <a:t>ば</a:t>
            </a:r>
            <a:r>
              <a:rPr sz="1100" spc="-20" dirty="0">
                <a:latin typeface="Meiryo UI"/>
                <a:cs typeface="Meiryo UI"/>
              </a:rPr>
              <a:t>エ</a:t>
            </a:r>
            <a:r>
              <a:rPr sz="1100" dirty="0">
                <a:latin typeface="Meiryo UI"/>
                <a:cs typeface="Meiryo UI"/>
              </a:rPr>
              <a:t>ク</a:t>
            </a:r>
            <a:r>
              <a:rPr sz="1100" spc="-10" dirty="0">
                <a:latin typeface="Meiryo UI"/>
                <a:cs typeface="Meiryo UI"/>
              </a:rPr>
              <a:t>ス</a:t>
            </a:r>
            <a:r>
              <a:rPr sz="1100" spc="-5" dirty="0">
                <a:latin typeface="Meiryo UI"/>
                <a:cs typeface="Meiryo UI"/>
              </a:rPr>
              <a:t>プ</a:t>
            </a:r>
            <a:r>
              <a:rPr sz="1100" dirty="0">
                <a:latin typeface="Meiryo UI"/>
                <a:cs typeface="Meiryo UI"/>
              </a:rPr>
              <a:t>レ </a:t>
            </a:r>
            <a:r>
              <a:rPr sz="1100" spc="-10" dirty="0" err="1">
                <a:latin typeface="Meiryo UI"/>
                <a:cs typeface="Meiryo UI"/>
              </a:rPr>
              <a:t>ス</a:t>
            </a:r>
            <a:r>
              <a:rPr sz="1100" spc="-5" dirty="0" err="1">
                <a:latin typeface="Meiryo UI"/>
                <a:cs typeface="Meiryo UI"/>
              </a:rPr>
              <a:t>の開通に</a:t>
            </a:r>
            <a:r>
              <a:rPr sz="1100" dirty="0" err="1">
                <a:latin typeface="Meiryo UI"/>
                <a:cs typeface="Meiryo UI"/>
              </a:rPr>
              <a:t>合</a:t>
            </a:r>
            <a:r>
              <a:rPr sz="1100" spc="-15" dirty="0" err="1">
                <a:latin typeface="Meiryo UI"/>
                <a:cs typeface="Meiryo UI"/>
              </a:rPr>
              <a:t>わ</a:t>
            </a:r>
            <a:r>
              <a:rPr sz="1100" dirty="0" err="1">
                <a:latin typeface="Meiryo UI"/>
                <a:cs typeface="Meiryo UI"/>
              </a:rPr>
              <a:t>せて</a:t>
            </a:r>
            <a:r>
              <a:rPr sz="1100" spc="-5" dirty="0" err="1">
                <a:latin typeface="Meiryo UI"/>
                <a:cs typeface="Meiryo UI"/>
              </a:rPr>
              <a:t>ホ</a:t>
            </a:r>
            <a:r>
              <a:rPr sz="1100" spc="-10" dirty="0" err="1">
                <a:latin typeface="Meiryo UI"/>
                <a:cs typeface="Meiryo UI"/>
              </a:rPr>
              <a:t>テ</a:t>
            </a:r>
            <a:r>
              <a:rPr sz="1100" spc="-5" dirty="0" err="1">
                <a:latin typeface="Meiryo UI"/>
                <a:cs typeface="Meiryo UI"/>
              </a:rPr>
              <a:t>ル</a:t>
            </a:r>
            <a:r>
              <a:rPr sz="1100" spc="-15" dirty="0" err="1">
                <a:latin typeface="Meiryo UI"/>
                <a:cs typeface="Meiryo UI"/>
              </a:rPr>
              <a:t>、</a:t>
            </a:r>
            <a:r>
              <a:rPr sz="1100" dirty="0" err="1">
                <a:latin typeface="Meiryo UI"/>
                <a:cs typeface="Meiryo UI"/>
              </a:rPr>
              <a:t>飲食事業</a:t>
            </a:r>
            <a:r>
              <a:rPr lang="ja-JP" altLang="en-US" sz="1100" spc="-15" dirty="0">
                <a:latin typeface="Meiryo UI"/>
                <a:cs typeface="Meiryo UI"/>
              </a:rPr>
              <a:t>に</a:t>
            </a:r>
            <a:r>
              <a:rPr sz="1100">
                <a:latin typeface="Meiryo UI"/>
                <a:cs typeface="Meiryo UI"/>
              </a:rPr>
              <a:t>進出</a:t>
            </a:r>
            <a:r>
              <a:rPr sz="1100" spc="-15">
                <a:latin typeface="Meiryo UI"/>
                <a:cs typeface="Meiryo UI"/>
              </a:rPr>
              <a:t>す</a:t>
            </a:r>
            <a:r>
              <a:rPr sz="1100">
                <a:latin typeface="Meiryo UI"/>
                <a:cs typeface="Meiryo UI"/>
              </a:rPr>
              <a:t>る父</a:t>
            </a:r>
            <a:r>
              <a:rPr sz="1100" dirty="0">
                <a:latin typeface="Meiryo UI"/>
                <a:cs typeface="Meiryo UI"/>
              </a:rPr>
              <a:t> </a:t>
            </a:r>
            <a:r>
              <a:rPr sz="1100" spc="-5" dirty="0">
                <a:latin typeface="Meiryo UI"/>
                <a:cs typeface="Meiryo UI"/>
              </a:rPr>
              <a:t>の会社に</a:t>
            </a:r>
            <a:r>
              <a:rPr sz="1100" dirty="0">
                <a:latin typeface="Meiryo UI"/>
                <a:cs typeface="Meiryo UI"/>
              </a:rPr>
              <a:t>入</a:t>
            </a:r>
            <a:r>
              <a:rPr sz="1100" spc="-15" dirty="0">
                <a:latin typeface="Meiryo UI"/>
                <a:cs typeface="Meiryo UI"/>
              </a:rPr>
              <a:t>社</a:t>
            </a:r>
            <a:r>
              <a:rPr sz="1100" spc="5" dirty="0">
                <a:latin typeface="Meiryo UI"/>
                <a:cs typeface="Meiryo UI"/>
              </a:rPr>
              <a:t>し</a:t>
            </a:r>
            <a:r>
              <a:rPr sz="1100" dirty="0">
                <a:latin typeface="Meiryo UI"/>
                <a:cs typeface="Meiryo UI"/>
              </a:rPr>
              <a:t>、</a:t>
            </a:r>
            <a:r>
              <a:rPr sz="1100" spc="-10" dirty="0">
                <a:latin typeface="Meiryo UI"/>
                <a:cs typeface="Meiryo UI"/>
              </a:rPr>
              <a:t>2014</a:t>
            </a:r>
            <a:r>
              <a:rPr sz="1100" dirty="0">
                <a:latin typeface="Meiryo UI"/>
                <a:cs typeface="Meiryo UI"/>
              </a:rPr>
              <a:t>年</a:t>
            </a:r>
            <a:r>
              <a:rPr sz="1100" spc="-15" dirty="0">
                <a:latin typeface="Meiryo UI"/>
                <a:cs typeface="Meiryo UI"/>
              </a:rPr>
              <a:t>4</a:t>
            </a:r>
            <a:r>
              <a:rPr sz="1100" dirty="0">
                <a:latin typeface="Meiryo UI"/>
                <a:cs typeface="Meiryo UI"/>
              </a:rPr>
              <a:t>月に事業</a:t>
            </a:r>
            <a:r>
              <a:rPr sz="1100" spc="-15" dirty="0">
                <a:latin typeface="Meiryo UI"/>
                <a:cs typeface="Meiryo UI"/>
              </a:rPr>
              <a:t>承</a:t>
            </a:r>
            <a:r>
              <a:rPr sz="1100" dirty="0">
                <a:latin typeface="Meiryo UI"/>
                <a:cs typeface="Meiryo UI"/>
              </a:rPr>
              <a:t>継す</a:t>
            </a:r>
            <a:r>
              <a:rPr sz="1100" spc="-5" dirty="0">
                <a:latin typeface="Meiryo UI"/>
                <a:cs typeface="Meiryo UI"/>
              </a:rPr>
              <a:t>る。</a:t>
            </a:r>
            <a:endParaRPr sz="1100" dirty="0">
              <a:latin typeface="Meiryo UI"/>
              <a:cs typeface="Meiryo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07" y="3773550"/>
            <a:ext cx="6775450" cy="25536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199"/>
              </a:lnSpc>
              <a:spcBef>
                <a:spcPts val="100"/>
              </a:spcBef>
            </a:pP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バ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ンカ</a:t>
            </a:r>
            <a:r>
              <a:rPr sz="1200" spc="-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ー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として仕事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の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お</a:t>
            </a:r>
            <a:r>
              <a:rPr sz="1200" spc="-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も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し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ろ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さを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感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じ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つつも、つ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く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ば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エ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キス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プレ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スの開通に合</a:t>
            </a:r>
            <a:r>
              <a:rPr sz="1200" spc="-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わ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せ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て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父の夢</a:t>
            </a:r>
            <a:r>
              <a:rPr sz="1200" spc="-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で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あっ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た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ホテ</a:t>
            </a:r>
            <a:r>
              <a:rPr sz="1200" spc="-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ル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事業に進出 すると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き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に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、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巨額な借金</a:t>
            </a:r>
            <a:r>
              <a:rPr sz="1200" spc="-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の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保証人になる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こ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と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に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な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り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、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そ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こ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で経営者になる覚</a:t>
            </a:r>
            <a:r>
              <a:rPr sz="1200" spc="-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悟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が決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ま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っ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た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。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バ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ン</a:t>
            </a:r>
            <a:r>
              <a:rPr sz="1200" spc="-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カ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ー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し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て</a:t>
            </a:r>
            <a:r>
              <a:rPr sz="1200" spc="-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の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経験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を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活か 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し、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数字重視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、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フ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レ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ーム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ワ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ー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ク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の構築などで順</a:t>
            </a:r>
            <a:r>
              <a:rPr sz="1200" spc="-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調</a:t>
            </a:r>
            <a:r>
              <a:rPr sz="1200" spc="-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に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事業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を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伸ば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し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て来た矢</a:t>
            </a:r>
            <a:r>
              <a:rPr sz="1200" spc="-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先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に店舗閉鎖の憂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き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目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を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経験する</a:t>
            </a:r>
            <a:r>
              <a:rPr sz="1200" spc="2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。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この 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原因の一つ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が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数字</a:t>
            </a:r>
            <a:r>
              <a:rPr sz="1200" spc="-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や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フ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レ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ーム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ワ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ー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ク等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の仕組</a:t>
            </a:r>
            <a:r>
              <a:rPr sz="1200" spc="-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みに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頼り過ぎ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た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こと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である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。まさ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に「形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を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作っ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て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魂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を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入れ</a:t>
            </a:r>
            <a:r>
              <a:rPr sz="1200" spc="-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ず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」であっ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た。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社 員の自主性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を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尊重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し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て任せ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た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が「任</a:t>
            </a:r>
            <a:r>
              <a:rPr sz="1200" spc="-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せ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たは無責任</a:t>
            </a:r>
            <a:r>
              <a:rPr sz="1200" spc="-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」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であり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、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社員と共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に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歩む</a:t>
            </a:r>
            <a:r>
              <a:rPr sz="1200" spc="-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会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社創りが必要だと</a:t>
            </a:r>
            <a:r>
              <a:rPr sz="1200" spc="2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痛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感</a:t>
            </a:r>
            <a:r>
              <a:rPr sz="1200" spc="-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す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る</a:t>
            </a:r>
            <a:r>
              <a:rPr sz="1200" spc="-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。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こ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の経 験が今回の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コ</a:t>
            </a:r>
            <a:r>
              <a:rPr sz="1200" spc="-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ロ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ナ禍にあ</a:t>
            </a:r>
            <a:r>
              <a:rPr sz="1200" spc="-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っ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ても社員と一丸にな</a:t>
            </a:r>
            <a:r>
              <a:rPr sz="1200" spc="-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っ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て</a:t>
            </a:r>
            <a:r>
              <a:rPr sz="1200" spc="-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コ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ロ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ナ対策に取組み、乗り越えて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き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た要因</a:t>
            </a:r>
            <a:r>
              <a:rPr sz="1200" spc="-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だ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と語る。</a:t>
            </a:r>
            <a:endParaRPr sz="1200" dirty="0">
              <a:latin typeface="MS UI Gothic" panose="020B0600070205080204" pitchFamily="50" charset="-128"/>
              <a:ea typeface="MS UI Gothic" panose="020B0600070205080204" pitchFamily="50" charset="-128"/>
              <a:cs typeface="Meiryo UI"/>
            </a:endParaRPr>
          </a:p>
          <a:p>
            <a:pPr marL="12700">
              <a:lnSpc>
                <a:spcPts val="1380"/>
              </a:lnSpc>
            </a:pP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経営課題と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は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何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か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？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そ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れ</a:t>
            </a:r>
            <a:r>
              <a:rPr sz="1200" spc="2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は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経営者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の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課題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で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も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あ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り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、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事業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の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課題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、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組織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の</a:t>
            </a:r>
            <a:r>
              <a:rPr sz="1200" spc="2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課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題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で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も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あ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る。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そ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し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て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経営課題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は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外</a:t>
            </a:r>
            <a:endParaRPr sz="1200" dirty="0">
              <a:latin typeface="MS UI Gothic" panose="020B0600070205080204" pitchFamily="50" charset="-128"/>
              <a:ea typeface="MS UI Gothic" panose="020B0600070205080204" pitchFamily="50" charset="-128"/>
              <a:cs typeface="Meiryo UI"/>
            </a:endParaRPr>
          </a:p>
          <a:p>
            <a:pPr marL="12700" marR="196215" algn="just">
              <a:lnSpc>
                <a:spcPct val="96600"/>
              </a:lnSpc>
              <a:spcBef>
                <a:spcPts val="35"/>
              </a:spcBef>
            </a:pP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部環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境の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変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化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と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組織の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成長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段階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に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よ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っ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て変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わ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っ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て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くる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。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こ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の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課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題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を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的確に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捉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えるた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め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に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経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営者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と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し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て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成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長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し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なけれ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ば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な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ら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ない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。まさ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に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経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営者の成長</a:t>
            </a:r>
            <a:r>
              <a:rPr sz="1200" spc="1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な</a:t>
            </a:r>
            <a:r>
              <a:rPr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くし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て社</a:t>
            </a:r>
            <a:r>
              <a:rPr sz="1200" spc="1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員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の成長な</a:t>
            </a:r>
            <a:r>
              <a:rPr sz="1200" spc="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し</a:t>
            </a:r>
            <a:r>
              <a:rPr lang="ja-JP" altLang="en-US" sz="1200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。</a:t>
            </a:r>
            <a:r>
              <a:rPr sz="1200" dirty="0" err="1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社員の</a:t>
            </a:r>
            <a:r>
              <a:rPr sz="1200" spc="10" dirty="0" err="1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成長</a:t>
            </a:r>
            <a:r>
              <a:rPr sz="1200" dirty="0" err="1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な</a:t>
            </a:r>
            <a:r>
              <a:rPr sz="1200" spc="-5" dirty="0" err="1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くし</a:t>
            </a:r>
            <a:r>
              <a:rPr sz="1200" dirty="0" err="1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て事業</a:t>
            </a:r>
            <a:r>
              <a:rPr sz="1200" spc="45" dirty="0" err="1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の</a:t>
            </a:r>
            <a:r>
              <a:rPr sz="1200" dirty="0" err="1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発展は</a:t>
            </a:r>
            <a:r>
              <a:rPr sz="1200" spc="15" dirty="0" err="1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な</a:t>
            </a:r>
            <a:r>
              <a:rPr sz="1200" dirty="0" err="1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い</a:t>
            </a:r>
            <a:r>
              <a:rPr lang="ja-JP" altLang="en-US"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と言う。　　　</a:t>
            </a:r>
            <a:r>
              <a:rPr sz="1200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 </a:t>
            </a:r>
            <a:r>
              <a:rPr lang="ja-JP" altLang="en-US" sz="1200" b="1" u="sng" spc="-5" dirty="0">
                <a:solidFill>
                  <a:srgbClr val="040404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Meiryo UI"/>
              </a:rPr>
              <a:t>あなたの経営課題なんですか？</a:t>
            </a:r>
            <a:r>
              <a:rPr lang="ja-JP" altLang="en-US" sz="1200" b="1" u="sng" spc="-5" dirty="0">
                <a:solidFill>
                  <a:srgbClr val="040404"/>
                </a:solidFill>
                <a:latin typeface="Meiryo UI"/>
                <a:cs typeface="Meiryo UI"/>
              </a:rPr>
              <a:t>「</a:t>
            </a:r>
            <a:r>
              <a:rPr sz="1200" b="1" u="sng" spc="-5" dirty="0" err="1">
                <a:solidFill>
                  <a:srgbClr val="040404"/>
                </a:solidFill>
                <a:latin typeface="Meiryo UI"/>
                <a:cs typeface="Meiryo UI"/>
              </a:rPr>
              <a:t>自社</a:t>
            </a:r>
            <a:r>
              <a:rPr sz="1200" b="1" u="sng" spc="-10" dirty="0" err="1">
                <a:solidFill>
                  <a:srgbClr val="040404"/>
                </a:solidFill>
                <a:latin typeface="Meiryo UI"/>
                <a:cs typeface="Meiryo UI"/>
              </a:rPr>
              <a:t>の</a:t>
            </a:r>
            <a:r>
              <a:rPr sz="1200" b="1" u="sng" spc="5" dirty="0" err="1">
                <a:solidFill>
                  <a:srgbClr val="040404"/>
                </a:solidFill>
                <a:latin typeface="Meiryo UI"/>
                <a:cs typeface="Meiryo UI"/>
              </a:rPr>
              <a:t>経</a:t>
            </a:r>
            <a:r>
              <a:rPr sz="1200" b="1" u="sng" spc="-5" dirty="0" err="1">
                <a:solidFill>
                  <a:srgbClr val="040404"/>
                </a:solidFill>
                <a:latin typeface="Meiryo UI"/>
                <a:cs typeface="Meiryo UI"/>
              </a:rPr>
              <a:t>営</a:t>
            </a:r>
            <a:r>
              <a:rPr sz="1200" b="1" u="sng" spc="5" dirty="0" err="1">
                <a:solidFill>
                  <a:srgbClr val="040404"/>
                </a:solidFill>
                <a:latin typeface="Meiryo UI"/>
                <a:cs typeface="Meiryo UI"/>
              </a:rPr>
              <a:t>課</a:t>
            </a:r>
            <a:r>
              <a:rPr sz="1200" b="1" u="sng" spc="-5" dirty="0" err="1">
                <a:solidFill>
                  <a:srgbClr val="040404"/>
                </a:solidFill>
                <a:latin typeface="Meiryo UI"/>
                <a:cs typeface="Meiryo UI"/>
              </a:rPr>
              <a:t>題</a:t>
            </a:r>
            <a:r>
              <a:rPr sz="1200" b="1" u="sng" dirty="0" err="1">
                <a:solidFill>
                  <a:srgbClr val="040404"/>
                </a:solidFill>
                <a:latin typeface="Meiryo UI"/>
                <a:cs typeface="Meiryo UI"/>
              </a:rPr>
              <a:t>を</a:t>
            </a:r>
            <a:r>
              <a:rPr sz="1200" b="1" u="sng" spc="-5" dirty="0" err="1">
                <a:solidFill>
                  <a:srgbClr val="040404"/>
                </a:solidFill>
                <a:latin typeface="Meiryo UI"/>
                <a:cs typeface="Meiryo UI"/>
              </a:rPr>
              <a:t>捉</a:t>
            </a:r>
            <a:r>
              <a:rPr sz="1200" b="1" u="sng" spc="5" dirty="0" err="1">
                <a:solidFill>
                  <a:srgbClr val="040404"/>
                </a:solidFill>
                <a:latin typeface="Meiryo UI"/>
                <a:cs typeface="Meiryo UI"/>
              </a:rPr>
              <a:t>え</a:t>
            </a:r>
            <a:r>
              <a:rPr sz="1200" b="1" u="sng" spc="-10" dirty="0" err="1">
                <a:solidFill>
                  <a:srgbClr val="040404"/>
                </a:solidFill>
                <a:latin typeface="Meiryo UI"/>
                <a:cs typeface="Meiryo UI"/>
              </a:rPr>
              <a:t>て</a:t>
            </a:r>
            <a:r>
              <a:rPr sz="1200" b="1" u="sng" spc="-5" dirty="0" err="1">
                <a:solidFill>
                  <a:srgbClr val="040404"/>
                </a:solidFill>
                <a:latin typeface="Meiryo UI"/>
                <a:cs typeface="Meiryo UI"/>
              </a:rPr>
              <a:t>チ</a:t>
            </a:r>
            <a:r>
              <a:rPr sz="1200" b="1" u="sng" spc="-10" dirty="0" err="1">
                <a:solidFill>
                  <a:srgbClr val="040404"/>
                </a:solidFill>
                <a:latin typeface="Meiryo UI"/>
                <a:cs typeface="Meiryo UI"/>
              </a:rPr>
              <a:t>ャ</a:t>
            </a:r>
            <a:r>
              <a:rPr sz="1200" b="1" u="sng" spc="-15" dirty="0" err="1">
                <a:solidFill>
                  <a:srgbClr val="040404"/>
                </a:solidFill>
                <a:latin typeface="Meiryo UI"/>
                <a:cs typeface="Meiryo UI"/>
              </a:rPr>
              <a:t>レ</a:t>
            </a:r>
            <a:r>
              <a:rPr sz="1200" b="1" u="sng" spc="-5" dirty="0" err="1">
                <a:solidFill>
                  <a:srgbClr val="040404"/>
                </a:solidFill>
                <a:latin typeface="Meiryo UI"/>
                <a:cs typeface="Meiryo UI"/>
              </a:rPr>
              <a:t>ンジ</a:t>
            </a:r>
            <a:r>
              <a:rPr sz="1200" b="1" u="sng" spc="10" dirty="0" err="1">
                <a:solidFill>
                  <a:srgbClr val="040404"/>
                </a:solidFill>
                <a:latin typeface="Meiryo UI"/>
                <a:cs typeface="Meiryo UI"/>
              </a:rPr>
              <a:t>す</a:t>
            </a:r>
            <a:r>
              <a:rPr sz="1200" b="1" u="sng" spc="-5" dirty="0" err="1">
                <a:solidFill>
                  <a:srgbClr val="040404"/>
                </a:solidFill>
                <a:latin typeface="Meiryo UI"/>
                <a:cs typeface="Meiryo UI"/>
              </a:rPr>
              <a:t>る切っ</a:t>
            </a:r>
            <a:r>
              <a:rPr sz="1200" b="1" u="sng" dirty="0" err="1">
                <a:solidFill>
                  <a:srgbClr val="040404"/>
                </a:solidFill>
                <a:latin typeface="Meiryo UI"/>
                <a:cs typeface="Meiryo UI"/>
              </a:rPr>
              <a:t>掛</a:t>
            </a:r>
            <a:r>
              <a:rPr sz="1200" b="1" u="sng" spc="-10" dirty="0" err="1">
                <a:solidFill>
                  <a:srgbClr val="040404"/>
                </a:solidFill>
                <a:latin typeface="Meiryo UI"/>
                <a:cs typeface="Meiryo UI"/>
              </a:rPr>
              <a:t>けと</a:t>
            </a:r>
            <a:r>
              <a:rPr sz="1200" b="1" u="sng" dirty="0" err="1">
                <a:solidFill>
                  <a:srgbClr val="040404"/>
                </a:solidFill>
                <a:latin typeface="Meiryo UI"/>
                <a:cs typeface="Meiryo UI"/>
              </a:rPr>
              <a:t>な</a:t>
            </a:r>
            <a:r>
              <a:rPr sz="1200" b="1" u="sng" spc="-5" dirty="0" err="1">
                <a:solidFill>
                  <a:srgbClr val="040404"/>
                </a:solidFill>
                <a:latin typeface="Meiryo UI"/>
                <a:cs typeface="Meiryo UI"/>
              </a:rPr>
              <a:t>る報</a:t>
            </a:r>
            <a:r>
              <a:rPr sz="1200" b="1" u="sng" dirty="0" err="1">
                <a:solidFill>
                  <a:srgbClr val="040404"/>
                </a:solidFill>
                <a:latin typeface="Meiryo UI"/>
                <a:cs typeface="Meiryo UI"/>
              </a:rPr>
              <a:t>告</a:t>
            </a:r>
            <a:r>
              <a:rPr sz="1200" b="1" u="sng" spc="-10" dirty="0" err="1">
                <a:solidFill>
                  <a:srgbClr val="040404"/>
                </a:solidFill>
                <a:latin typeface="Meiryo UI"/>
                <a:cs typeface="Meiryo UI"/>
              </a:rPr>
              <a:t>です</a:t>
            </a:r>
            <a:r>
              <a:rPr sz="1200" b="1" u="sng" spc="-10" dirty="0">
                <a:solidFill>
                  <a:srgbClr val="040404"/>
                </a:solidFill>
                <a:latin typeface="Meiryo UI"/>
                <a:cs typeface="Meiryo UI"/>
              </a:rPr>
              <a:t>！</a:t>
            </a:r>
            <a:r>
              <a:rPr lang="ja-JP" altLang="en-US" sz="1200" b="1" u="sng" spc="-10" dirty="0">
                <a:solidFill>
                  <a:srgbClr val="040404"/>
                </a:solidFill>
                <a:latin typeface="Meiryo UI"/>
                <a:cs typeface="Meiryo UI"/>
              </a:rPr>
              <a:t>」</a:t>
            </a:r>
            <a:endParaRPr lang="zh-TW" altLang="en-US" sz="1200" b="1" i="1" u="sng" dirty="0">
              <a:latin typeface="Meiryo UI"/>
              <a:cs typeface="Meiryo UI"/>
            </a:endParaRPr>
          </a:p>
          <a:p>
            <a:pPr marL="80645" algn="just">
              <a:lnSpc>
                <a:spcPct val="100000"/>
              </a:lnSpc>
              <a:spcBef>
                <a:spcPts val="1120"/>
              </a:spcBef>
            </a:pPr>
            <a:r>
              <a:rPr lang="zh-TW" altLang="en-US" sz="1600" b="1" spc="-5" dirty="0">
                <a:latin typeface="Meiryo UI"/>
                <a:cs typeface="Meiryo UI"/>
              </a:rPr>
              <a:t>日時</a:t>
            </a:r>
            <a:r>
              <a:rPr lang="zh-TW" altLang="en-US" sz="1600" b="1" spc="-10" dirty="0">
                <a:latin typeface="Meiryo UI"/>
                <a:cs typeface="Meiryo UI"/>
              </a:rPr>
              <a:t> </a:t>
            </a:r>
            <a:r>
              <a:rPr lang="en-US" altLang="zh-TW" sz="1600" b="1" spc="-5" dirty="0">
                <a:latin typeface="Meiryo UI"/>
                <a:cs typeface="Meiryo UI"/>
              </a:rPr>
              <a:t>2020</a:t>
            </a:r>
            <a:r>
              <a:rPr lang="zh-TW" altLang="en-US" sz="1600" b="1" spc="-10" dirty="0">
                <a:latin typeface="Meiryo UI"/>
                <a:cs typeface="Meiryo UI"/>
              </a:rPr>
              <a:t>年</a:t>
            </a:r>
            <a:r>
              <a:rPr lang="en-US" altLang="zh-TW" sz="2800" b="1" dirty="0">
                <a:latin typeface="Meiryo UI"/>
                <a:cs typeface="Meiryo UI"/>
              </a:rPr>
              <a:t>11</a:t>
            </a:r>
            <a:r>
              <a:rPr lang="zh-TW" altLang="en-US" sz="1600" b="1" spc="-5" dirty="0">
                <a:latin typeface="Meiryo UI"/>
                <a:cs typeface="Meiryo UI"/>
              </a:rPr>
              <a:t>月</a:t>
            </a:r>
            <a:r>
              <a:rPr lang="en-US" altLang="zh-TW" sz="2800" b="1" spc="-5" dirty="0">
                <a:latin typeface="Meiryo UI"/>
                <a:cs typeface="Meiryo UI"/>
              </a:rPr>
              <a:t>24</a:t>
            </a:r>
            <a:r>
              <a:rPr lang="zh-TW" altLang="en-US" sz="1600" b="1" spc="-5" dirty="0">
                <a:latin typeface="Meiryo UI"/>
                <a:cs typeface="Meiryo UI"/>
              </a:rPr>
              <a:t>日</a:t>
            </a:r>
            <a:r>
              <a:rPr lang="en-US" altLang="zh-TW" sz="1600" b="1" dirty="0">
                <a:latin typeface="Meiryo UI"/>
                <a:cs typeface="Meiryo UI"/>
              </a:rPr>
              <a:t>(</a:t>
            </a:r>
            <a:r>
              <a:rPr lang="zh-TW" altLang="en-US" sz="1600" b="1" spc="-5" dirty="0">
                <a:latin typeface="Meiryo UI"/>
                <a:cs typeface="Meiryo UI"/>
              </a:rPr>
              <a:t>火</a:t>
            </a:r>
            <a:r>
              <a:rPr lang="en-US" altLang="zh-TW" sz="1600" b="1" spc="-5" dirty="0">
                <a:latin typeface="Meiryo UI"/>
                <a:cs typeface="Meiryo UI"/>
              </a:rPr>
              <a:t>)</a:t>
            </a:r>
            <a:r>
              <a:rPr lang="zh-TW" altLang="en-US" sz="1600" b="1" dirty="0">
                <a:latin typeface="Meiryo UI"/>
                <a:cs typeface="Meiryo UI"/>
              </a:rPr>
              <a:t> </a:t>
            </a:r>
            <a:r>
              <a:rPr lang="en-US" altLang="zh-TW" sz="1800" b="1" spc="-5" dirty="0">
                <a:latin typeface="Meiryo UI"/>
                <a:cs typeface="Meiryo UI"/>
              </a:rPr>
              <a:t>18:00</a:t>
            </a:r>
            <a:r>
              <a:rPr lang="zh-TW" altLang="en-US" sz="1800" b="1" spc="-5" dirty="0">
                <a:latin typeface="Meiryo UI"/>
                <a:cs typeface="Meiryo UI"/>
              </a:rPr>
              <a:t>～</a:t>
            </a:r>
            <a:r>
              <a:rPr lang="en-US" altLang="zh-TW" sz="1800" b="1" spc="-5" dirty="0">
                <a:latin typeface="Meiryo UI"/>
                <a:cs typeface="Meiryo UI"/>
              </a:rPr>
              <a:t>21:00</a:t>
            </a:r>
            <a:endParaRPr lang="zh-TW" altLang="en-US" sz="1800" dirty="0">
              <a:latin typeface="Meiryo UI"/>
              <a:cs typeface="Meiryo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9887" y="6332601"/>
            <a:ext cx="4740275" cy="868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Meiryo UI"/>
                <a:cs typeface="Meiryo UI"/>
              </a:rPr>
              <a:t>会場</a:t>
            </a:r>
            <a:r>
              <a:rPr sz="1500" b="1" spc="-25" dirty="0">
                <a:latin typeface="Meiryo UI"/>
                <a:cs typeface="Meiryo UI"/>
              </a:rPr>
              <a:t> </a:t>
            </a:r>
            <a:r>
              <a:rPr sz="1500" b="1" spc="-5" dirty="0">
                <a:latin typeface="Meiryo UI"/>
                <a:cs typeface="Meiryo UI"/>
              </a:rPr>
              <a:t>つく</a:t>
            </a:r>
            <a:r>
              <a:rPr sz="1500" b="1" spc="-10" dirty="0">
                <a:latin typeface="Meiryo UI"/>
                <a:cs typeface="Meiryo UI"/>
              </a:rPr>
              <a:t>ば</a:t>
            </a:r>
            <a:r>
              <a:rPr sz="1500" b="1" dirty="0">
                <a:latin typeface="Meiryo UI"/>
                <a:cs typeface="Meiryo UI"/>
              </a:rPr>
              <a:t>市役所コミニティ棟</a:t>
            </a:r>
            <a:r>
              <a:rPr sz="1500" b="1" spc="-10" dirty="0">
                <a:latin typeface="Meiryo UI"/>
                <a:cs typeface="Meiryo UI"/>
              </a:rPr>
              <a:t> </a:t>
            </a:r>
            <a:r>
              <a:rPr sz="1200" b="1" spc="-5" dirty="0">
                <a:latin typeface="Meiryo UI"/>
                <a:cs typeface="Meiryo UI"/>
              </a:rPr>
              <a:t>つ</a:t>
            </a:r>
            <a:r>
              <a:rPr sz="1200" b="1" dirty="0">
                <a:latin typeface="Meiryo UI"/>
                <a:cs typeface="Meiryo UI"/>
              </a:rPr>
              <a:t>く</a:t>
            </a:r>
            <a:r>
              <a:rPr sz="1200" b="1" spc="-5" dirty="0">
                <a:latin typeface="Meiryo UI"/>
                <a:cs typeface="Meiryo UI"/>
              </a:rPr>
              <a:t>ば</a:t>
            </a:r>
            <a:r>
              <a:rPr sz="1200" b="1" dirty="0">
                <a:latin typeface="Meiryo UI"/>
                <a:cs typeface="Meiryo UI"/>
              </a:rPr>
              <a:t>市研究学園1丁目1番</a:t>
            </a:r>
            <a:r>
              <a:rPr sz="1200" b="1" spc="-15" dirty="0">
                <a:latin typeface="Meiryo UI"/>
                <a:cs typeface="Meiryo UI"/>
              </a:rPr>
              <a:t>地</a:t>
            </a:r>
            <a:r>
              <a:rPr sz="1200" b="1" dirty="0">
                <a:latin typeface="Meiryo UI"/>
                <a:cs typeface="Meiryo UI"/>
              </a:rPr>
              <a:t>の1</a:t>
            </a:r>
            <a:endParaRPr sz="1200" dirty="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350" b="1" spc="5" dirty="0">
                <a:latin typeface="Meiryo UI"/>
                <a:cs typeface="Meiryo UI"/>
              </a:rPr>
              <a:t>例会</a:t>
            </a:r>
            <a:r>
              <a:rPr sz="1350" b="1" spc="-10" dirty="0">
                <a:latin typeface="Meiryo UI"/>
                <a:cs typeface="Meiryo UI"/>
              </a:rPr>
              <a:t>参</a:t>
            </a:r>
            <a:r>
              <a:rPr sz="1350" b="1" spc="5" dirty="0">
                <a:latin typeface="Meiryo UI"/>
                <a:cs typeface="Meiryo UI"/>
              </a:rPr>
              <a:t>加費</a:t>
            </a:r>
            <a:r>
              <a:rPr sz="1350" b="1" spc="-25" dirty="0">
                <a:latin typeface="Meiryo UI"/>
                <a:cs typeface="Meiryo UI"/>
              </a:rPr>
              <a:t> </a:t>
            </a:r>
            <a:r>
              <a:rPr sz="1350" b="1" spc="5" dirty="0">
                <a:latin typeface="Meiryo UI"/>
                <a:cs typeface="Meiryo UI"/>
              </a:rPr>
              <a:t>無料</a:t>
            </a:r>
            <a:r>
              <a:rPr sz="1350" b="1" spc="420" dirty="0">
                <a:latin typeface="Meiryo UI"/>
                <a:cs typeface="Meiryo UI"/>
              </a:rPr>
              <a:t> </a:t>
            </a:r>
            <a:r>
              <a:rPr sz="1350" b="1" spc="-5" dirty="0">
                <a:latin typeface="Meiryo UI"/>
                <a:cs typeface="Meiryo UI"/>
              </a:rPr>
              <a:t>Zoomでオン</a:t>
            </a:r>
            <a:r>
              <a:rPr sz="1350" b="1" spc="-20" dirty="0">
                <a:latin typeface="Meiryo UI"/>
                <a:cs typeface="Meiryo UI"/>
              </a:rPr>
              <a:t>ラ</a:t>
            </a:r>
            <a:r>
              <a:rPr sz="1350" b="1" dirty="0">
                <a:latin typeface="Meiryo UI"/>
                <a:cs typeface="Meiryo UI"/>
              </a:rPr>
              <a:t>イ</a:t>
            </a:r>
            <a:r>
              <a:rPr sz="1350" b="1" spc="-10" dirty="0">
                <a:latin typeface="Meiryo UI"/>
                <a:cs typeface="Meiryo UI"/>
              </a:rPr>
              <a:t>ン参</a:t>
            </a:r>
            <a:r>
              <a:rPr sz="1350" b="1" spc="5" dirty="0">
                <a:latin typeface="Meiryo UI"/>
                <a:cs typeface="Meiryo UI"/>
              </a:rPr>
              <a:t>加出</a:t>
            </a:r>
            <a:r>
              <a:rPr sz="1350" b="1" spc="-10" dirty="0">
                <a:latin typeface="Meiryo UI"/>
                <a:cs typeface="Meiryo UI"/>
              </a:rPr>
              <a:t>来ま</a:t>
            </a:r>
            <a:r>
              <a:rPr sz="1350" b="1" dirty="0">
                <a:latin typeface="Meiryo UI"/>
                <a:cs typeface="Meiryo UI"/>
              </a:rPr>
              <a:t>す</a:t>
            </a:r>
            <a:r>
              <a:rPr sz="1350" b="1" spc="-5" dirty="0">
                <a:latin typeface="Meiryo UI"/>
                <a:cs typeface="Meiryo UI"/>
              </a:rPr>
              <a:t>！⇒⇒⇒⇒⇒</a:t>
            </a:r>
            <a:endParaRPr sz="1350" dirty="0">
              <a:latin typeface="Meiryo UI"/>
              <a:cs typeface="Meiryo UI"/>
            </a:endParaRPr>
          </a:p>
          <a:p>
            <a:pPr marL="121920">
              <a:lnSpc>
                <a:spcPct val="100000"/>
              </a:lnSpc>
              <a:spcBef>
                <a:spcPts val="1455"/>
              </a:spcBef>
            </a:pPr>
            <a:r>
              <a:rPr sz="1400" b="1" spc="-5" dirty="0">
                <a:latin typeface="Meiryo UI"/>
                <a:cs typeface="Meiryo UI"/>
              </a:rPr>
              <a:t>2020</a:t>
            </a:r>
            <a:r>
              <a:rPr sz="1400" b="1" dirty="0">
                <a:latin typeface="Meiryo UI"/>
                <a:cs typeface="Meiryo UI"/>
              </a:rPr>
              <a:t>年</a:t>
            </a:r>
            <a:r>
              <a:rPr sz="1400" b="1" spc="-5" dirty="0">
                <a:latin typeface="Meiryo UI"/>
                <a:cs typeface="Meiryo UI"/>
              </a:rPr>
              <a:t>11月24</a:t>
            </a:r>
            <a:r>
              <a:rPr sz="1400" b="1" spc="-15" dirty="0">
                <a:latin typeface="Meiryo UI"/>
                <a:cs typeface="Meiryo UI"/>
              </a:rPr>
              <a:t>日</a:t>
            </a:r>
            <a:r>
              <a:rPr sz="1400" b="1" spc="5" dirty="0">
                <a:latin typeface="Meiryo UI"/>
                <a:cs typeface="Meiryo UI"/>
              </a:rPr>
              <a:t>(</a:t>
            </a:r>
            <a:r>
              <a:rPr sz="1400" b="1" dirty="0">
                <a:latin typeface="Meiryo UI"/>
                <a:cs typeface="Meiryo UI"/>
              </a:rPr>
              <a:t>火</a:t>
            </a:r>
            <a:r>
              <a:rPr sz="1400" b="1" spc="-5" dirty="0">
                <a:latin typeface="Meiryo UI"/>
                <a:cs typeface="Meiryo UI"/>
              </a:rPr>
              <a:t>)</a:t>
            </a:r>
            <a:r>
              <a:rPr sz="1400" b="1" dirty="0" err="1">
                <a:latin typeface="Meiryo UI"/>
                <a:cs typeface="Meiryo UI"/>
              </a:rPr>
              <a:t>南西</a:t>
            </a:r>
            <a:r>
              <a:rPr sz="1400" b="1" spc="-15" dirty="0" err="1">
                <a:latin typeface="Meiryo UI"/>
                <a:cs typeface="Meiryo UI"/>
              </a:rPr>
              <a:t>支</a:t>
            </a:r>
            <a:r>
              <a:rPr sz="1400" b="1" dirty="0" err="1">
                <a:latin typeface="Meiryo UI"/>
                <a:cs typeface="Meiryo UI"/>
              </a:rPr>
              <a:t>部例</a:t>
            </a:r>
            <a:r>
              <a:rPr sz="1400" b="1" spc="-15" dirty="0" err="1">
                <a:latin typeface="Meiryo UI"/>
                <a:cs typeface="Meiryo UI"/>
              </a:rPr>
              <a:t>会</a:t>
            </a:r>
            <a:r>
              <a:rPr sz="1400" b="1" dirty="0" err="1">
                <a:latin typeface="Meiryo UI"/>
                <a:cs typeface="Meiryo UI"/>
              </a:rPr>
              <a:t>に</a:t>
            </a:r>
            <a:r>
              <a:rPr lang="ja-JP" altLang="en-US" sz="1400" b="1" dirty="0">
                <a:latin typeface="Meiryo UI"/>
                <a:cs typeface="Meiryo UI"/>
              </a:rPr>
              <a:t>（会場定員</a:t>
            </a:r>
            <a:r>
              <a:rPr lang="en-US" altLang="ja-JP" sz="1400" b="1" dirty="0">
                <a:latin typeface="Meiryo UI"/>
                <a:cs typeface="Meiryo UI"/>
              </a:rPr>
              <a:t>36</a:t>
            </a:r>
            <a:r>
              <a:rPr lang="ja-JP" altLang="en-US" sz="1400" b="1" dirty="0">
                <a:latin typeface="Meiryo UI"/>
                <a:cs typeface="Meiryo UI"/>
              </a:rPr>
              <a:t>名）</a:t>
            </a:r>
            <a:endParaRPr sz="1400" dirty="0">
              <a:latin typeface="Meiryo UI"/>
              <a:cs typeface="Meiryo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00650" y="6319780"/>
            <a:ext cx="1397000" cy="65786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sz="1100" dirty="0">
                <a:latin typeface="Meiryo UI"/>
                <a:cs typeface="Meiryo UI"/>
              </a:rPr>
              <a:t>こ</a:t>
            </a:r>
            <a:r>
              <a:rPr sz="1100" spc="-5" dirty="0">
                <a:latin typeface="Meiryo UI"/>
                <a:cs typeface="Meiryo UI"/>
              </a:rPr>
              <a:t>の</a:t>
            </a:r>
            <a:r>
              <a:rPr sz="1100" spc="-10" dirty="0">
                <a:latin typeface="Meiryo UI"/>
                <a:cs typeface="Meiryo UI"/>
              </a:rPr>
              <a:t>ま</a:t>
            </a:r>
            <a:r>
              <a:rPr sz="1100" spc="-5" dirty="0">
                <a:latin typeface="Meiryo UI"/>
                <a:cs typeface="Meiryo UI"/>
              </a:rPr>
              <a:t>ま</a:t>
            </a:r>
            <a:r>
              <a:rPr sz="1100" dirty="0">
                <a:latin typeface="Meiryo UI"/>
                <a:cs typeface="Meiryo UI"/>
              </a:rPr>
              <a:t>同</a:t>
            </a:r>
            <a:r>
              <a:rPr sz="1100" spc="-15" dirty="0">
                <a:latin typeface="Meiryo UI"/>
                <a:cs typeface="Meiryo UI"/>
              </a:rPr>
              <a:t>友</a:t>
            </a:r>
            <a:r>
              <a:rPr sz="1100" dirty="0">
                <a:latin typeface="Meiryo UI"/>
                <a:cs typeface="Meiryo UI"/>
              </a:rPr>
              <a:t>会事</a:t>
            </a:r>
            <a:r>
              <a:rPr sz="1100" spc="-15" dirty="0">
                <a:latin typeface="Meiryo UI"/>
                <a:cs typeface="Meiryo UI"/>
              </a:rPr>
              <a:t>務</a:t>
            </a:r>
            <a:r>
              <a:rPr sz="1100" dirty="0">
                <a:latin typeface="Meiryo UI"/>
                <a:cs typeface="Meiryo UI"/>
              </a:rPr>
              <a:t>局</a:t>
            </a:r>
            <a:endParaRPr sz="1100">
              <a:latin typeface="Meiryo UI"/>
              <a:cs typeface="Meiryo UI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029-243-7225</a:t>
            </a:r>
            <a:endParaRPr sz="1400">
              <a:latin typeface="Meiryo UI"/>
              <a:cs typeface="Meiryo UI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sz="1100" spc="-5" dirty="0">
                <a:latin typeface="Meiryo UI"/>
                <a:cs typeface="Meiryo UI"/>
              </a:rPr>
              <a:t>までFAX</a:t>
            </a:r>
            <a:r>
              <a:rPr sz="1100" dirty="0">
                <a:latin typeface="Meiryo UI"/>
                <a:cs typeface="Meiryo UI"/>
              </a:rPr>
              <a:t>し</a:t>
            </a:r>
            <a:r>
              <a:rPr sz="1100" spc="-5" dirty="0">
                <a:latin typeface="Meiryo UI"/>
                <a:cs typeface="Meiryo UI"/>
              </a:rPr>
              <a:t>て</a:t>
            </a:r>
            <a:r>
              <a:rPr sz="1100" spc="-10" dirty="0">
                <a:latin typeface="Meiryo UI"/>
                <a:cs typeface="Meiryo UI"/>
              </a:rPr>
              <a:t>く</a:t>
            </a:r>
            <a:r>
              <a:rPr sz="1100" spc="-5" dirty="0">
                <a:latin typeface="Meiryo UI"/>
                <a:cs typeface="Meiryo UI"/>
              </a:rPr>
              <a:t>だ</a:t>
            </a:r>
            <a:r>
              <a:rPr sz="1100" spc="-15" dirty="0">
                <a:latin typeface="Meiryo UI"/>
                <a:cs typeface="Meiryo UI"/>
              </a:rPr>
              <a:t>さ</a:t>
            </a:r>
            <a:r>
              <a:rPr sz="1100" dirty="0">
                <a:latin typeface="Meiryo UI"/>
                <a:cs typeface="Meiryo UI"/>
              </a:rPr>
              <a:t>い</a:t>
            </a:r>
            <a:endParaRPr sz="1100">
              <a:latin typeface="Meiryo UI"/>
              <a:cs typeface="Meiryo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9156" y="7125512"/>
            <a:ext cx="2787650" cy="82423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80"/>
              </a:spcBef>
              <a:tabLst>
                <a:tab pos="676910" algn="l"/>
              </a:tabLst>
            </a:pPr>
            <a:r>
              <a:rPr sz="1400" b="1" dirty="0">
                <a:latin typeface="Meiryo UI"/>
                <a:cs typeface="Meiryo UI"/>
              </a:rPr>
              <a:t>会場で	</a:t>
            </a:r>
            <a:r>
              <a:rPr sz="1800" b="1" dirty="0">
                <a:latin typeface="Meiryo UI"/>
                <a:cs typeface="Meiryo UI"/>
              </a:rPr>
              <a:t>出席</a:t>
            </a:r>
            <a:r>
              <a:rPr sz="1800" b="1" spc="-25" dirty="0">
                <a:latin typeface="Meiryo UI"/>
                <a:cs typeface="Meiryo UI"/>
              </a:rPr>
              <a:t> </a:t>
            </a:r>
            <a:r>
              <a:rPr sz="1200" b="1" spc="5" dirty="0">
                <a:latin typeface="Meiryo UI"/>
                <a:cs typeface="Meiryo UI"/>
              </a:rPr>
              <a:t>し</a:t>
            </a:r>
            <a:r>
              <a:rPr sz="1200" b="1" dirty="0">
                <a:latin typeface="Meiryo UI"/>
                <a:cs typeface="Meiryo UI"/>
              </a:rPr>
              <a:t>ます</a:t>
            </a:r>
            <a:r>
              <a:rPr sz="1200" b="1" spc="370" dirty="0">
                <a:latin typeface="Meiryo UI"/>
                <a:cs typeface="Meiryo UI"/>
              </a:rPr>
              <a:t> </a:t>
            </a:r>
            <a:r>
              <a:rPr sz="1800" b="1" dirty="0">
                <a:latin typeface="Meiryo UI"/>
                <a:cs typeface="Meiryo UI"/>
              </a:rPr>
              <a:t>・</a:t>
            </a:r>
            <a:r>
              <a:rPr sz="1800" b="1" spc="-20" dirty="0">
                <a:latin typeface="Meiryo UI"/>
                <a:cs typeface="Meiryo UI"/>
              </a:rPr>
              <a:t> </a:t>
            </a:r>
            <a:r>
              <a:rPr sz="1800" b="1" spc="-15" dirty="0">
                <a:latin typeface="Meiryo UI"/>
                <a:cs typeface="Meiryo UI"/>
              </a:rPr>
              <a:t>欠</a:t>
            </a:r>
            <a:r>
              <a:rPr sz="1800" b="1" dirty="0">
                <a:latin typeface="Meiryo UI"/>
                <a:cs typeface="Meiryo UI"/>
              </a:rPr>
              <a:t>席</a:t>
            </a:r>
            <a:r>
              <a:rPr sz="1800" b="1" spc="-25" dirty="0">
                <a:latin typeface="Meiryo UI"/>
                <a:cs typeface="Meiryo UI"/>
              </a:rPr>
              <a:t> </a:t>
            </a:r>
            <a:r>
              <a:rPr sz="1200" b="1" spc="5" dirty="0">
                <a:latin typeface="Meiryo UI"/>
                <a:cs typeface="Meiryo UI"/>
              </a:rPr>
              <a:t>し</a:t>
            </a:r>
            <a:r>
              <a:rPr sz="1200" b="1" dirty="0">
                <a:latin typeface="Meiryo UI"/>
                <a:cs typeface="Meiryo UI"/>
              </a:rPr>
              <a:t>ます</a:t>
            </a:r>
            <a:endParaRPr sz="1200" dirty="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676910" algn="l"/>
              </a:tabLst>
            </a:pPr>
            <a:r>
              <a:rPr sz="1400" b="1" dirty="0">
                <a:latin typeface="Meiryo UI"/>
                <a:cs typeface="Meiryo UI"/>
              </a:rPr>
              <a:t>懇親会	</a:t>
            </a:r>
            <a:r>
              <a:rPr sz="1800" b="1" dirty="0">
                <a:latin typeface="Meiryo UI"/>
                <a:cs typeface="Meiryo UI"/>
              </a:rPr>
              <a:t>出席</a:t>
            </a:r>
            <a:r>
              <a:rPr sz="1800" b="1" spc="-25" dirty="0">
                <a:latin typeface="Meiryo UI"/>
                <a:cs typeface="Meiryo UI"/>
              </a:rPr>
              <a:t> </a:t>
            </a:r>
            <a:r>
              <a:rPr sz="1200" b="1" spc="5" dirty="0">
                <a:latin typeface="Meiryo UI"/>
                <a:cs typeface="Meiryo UI"/>
              </a:rPr>
              <a:t>し</a:t>
            </a:r>
            <a:r>
              <a:rPr sz="1200" b="1" dirty="0">
                <a:latin typeface="Meiryo UI"/>
                <a:cs typeface="Meiryo UI"/>
              </a:rPr>
              <a:t>ます</a:t>
            </a:r>
            <a:r>
              <a:rPr sz="1200" b="1" spc="370" dirty="0">
                <a:latin typeface="Meiryo UI"/>
                <a:cs typeface="Meiryo UI"/>
              </a:rPr>
              <a:t> </a:t>
            </a:r>
            <a:r>
              <a:rPr sz="1800" b="1" dirty="0">
                <a:latin typeface="Meiryo UI"/>
                <a:cs typeface="Meiryo UI"/>
              </a:rPr>
              <a:t>・</a:t>
            </a:r>
            <a:r>
              <a:rPr sz="1800" b="1" spc="-20" dirty="0">
                <a:latin typeface="Meiryo UI"/>
                <a:cs typeface="Meiryo UI"/>
              </a:rPr>
              <a:t> </a:t>
            </a:r>
            <a:r>
              <a:rPr sz="1800" b="1" spc="-15" dirty="0">
                <a:latin typeface="Meiryo UI"/>
                <a:cs typeface="Meiryo UI"/>
              </a:rPr>
              <a:t>欠</a:t>
            </a:r>
            <a:r>
              <a:rPr sz="1800" b="1" dirty="0">
                <a:latin typeface="Meiryo UI"/>
                <a:cs typeface="Meiryo UI"/>
              </a:rPr>
              <a:t>席</a:t>
            </a:r>
            <a:r>
              <a:rPr sz="1800" b="1" spc="-25" dirty="0">
                <a:latin typeface="Meiryo UI"/>
                <a:cs typeface="Meiryo UI"/>
              </a:rPr>
              <a:t> </a:t>
            </a:r>
            <a:r>
              <a:rPr sz="1200" b="1" spc="5" dirty="0">
                <a:latin typeface="Meiryo UI"/>
                <a:cs typeface="Meiryo UI"/>
              </a:rPr>
              <a:t>し</a:t>
            </a:r>
            <a:r>
              <a:rPr sz="1200" b="1" dirty="0">
                <a:latin typeface="Meiryo UI"/>
                <a:cs typeface="Meiryo UI"/>
              </a:rPr>
              <a:t>ます</a:t>
            </a:r>
            <a:endParaRPr sz="1200" dirty="0">
              <a:latin typeface="Meiryo UI"/>
              <a:cs typeface="Meiryo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99484" y="7125512"/>
            <a:ext cx="2898775" cy="820738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57785">
              <a:lnSpc>
                <a:spcPct val="100000"/>
              </a:lnSpc>
              <a:spcBef>
                <a:spcPts val="1080"/>
              </a:spcBef>
            </a:pPr>
            <a:r>
              <a:rPr sz="1600" b="1" spc="-30" dirty="0">
                <a:latin typeface="Meiryo UI"/>
                <a:cs typeface="Meiryo UI"/>
              </a:rPr>
              <a:t>Zoom</a:t>
            </a:r>
            <a:r>
              <a:rPr sz="1600" b="1" spc="-5" dirty="0">
                <a:latin typeface="Meiryo UI"/>
                <a:cs typeface="Meiryo UI"/>
              </a:rPr>
              <a:t>で</a:t>
            </a:r>
            <a:r>
              <a:rPr sz="1600" b="1" spc="370" dirty="0">
                <a:latin typeface="Meiryo UI"/>
                <a:cs typeface="Meiryo UI"/>
              </a:rPr>
              <a:t> </a:t>
            </a:r>
            <a:r>
              <a:rPr sz="1800" b="1" dirty="0">
                <a:latin typeface="Meiryo UI"/>
                <a:cs typeface="Meiryo UI"/>
              </a:rPr>
              <a:t>出</a:t>
            </a:r>
            <a:r>
              <a:rPr sz="1800" b="1" spc="395" dirty="0">
                <a:latin typeface="Meiryo UI"/>
                <a:cs typeface="Meiryo UI"/>
              </a:rPr>
              <a:t>席</a:t>
            </a:r>
            <a:r>
              <a:rPr sz="1200" b="1" spc="15" dirty="0">
                <a:latin typeface="Meiryo UI"/>
                <a:cs typeface="Meiryo UI"/>
              </a:rPr>
              <a:t>し</a:t>
            </a:r>
            <a:r>
              <a:rPr sz="1200" b="1" dirty="0">
                <a:latin typeface="Meiryo UI"/>
                <a:cs typeface="Meiryo UI"/>
              </a:rPr>
              <a:t>ます</a:t>
            </a:r>
            <a:r>
              <a:rPr sz="1200" b="1" spc="-25" dirty="0">
                <a:latin typeface="Meiryo UI"/>
                <a:cs typeface="Meiryo UI"/>
              </a:rPr>
              <a:t> </a:t>
            </a:r>
            <a:r>
              <a:rPr sz="1200" b="1" dirty="0">
                <a:latin typeface="Meiryo UI"/>
                <a:cs typeface="Meiryo UI"/>
              </a:rPr>
              <a:t>・</a:t>
            </a:r>
            <a:r>
              <a:rPr sz="1200" b="1" spc="-20" dirty="0">
                <a:latin typeface="Meiryo UI"/>
                <a:cs typeface="Meiryo UI"/>
              </a:rPr>
              <a:t> </a:t>
            </a:r>
            <a:r>
              <a:rPr sz="1800" b="1" dirty="0">
                <a:latin typeface="Meiryo UI"/>
                <a:cs typeface="Meiryo UI"/>
              </a:rPr>
              <a:t>欠</a:t>
            </a:r>
            <a:r>
              <a:rPr sz="1800" b="1" spc="395" dirty="0">
                <a:latin typeface="Meiryo UI"/>
                <a:cs typeface="Meiryo UI"/>
              </a:rPr>
              <a:t>席</a:t>
            </a:r>
            <a:r>
              <a:rPr sz="1200" b="1" spc="5" dirty="0">
                <a:latin typeface="Meiryo UI"/>
                <a:cs typeface="Meiryo UI"/>
              </a:rPr>
              <a:t>し</a:t>
            </a:r>
            <a:r>
              <a:rPr sz="1200" b="1" dirty="0">
                <a:latin typeface="Meiryo UI"/>
                <a:cs typeface="Meiryo UI"/>
              </a:rPr>
              <a:t>ます</a:t>
            </a:r>
            <a:endParaRPr sz="1200" dirty="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800" b="1" dirty="0">
                <a:latin typeface="Meiryo UI"/>
                <a:cs typeface="Meiryo UI"/>
              </a:rPr>
              <a:t>￥5,000</a:t>
            </a:r>
            <a:r>
              <a:rPr sz="1500" b="1" dirty="0">
                <a:latin typeface="Meiryo UI"/>
                <a:cs typeface="Meiryo UI"/>
              </a:rPr>
              <a:t>（</a:t>
            </a:r>
            <a:r>
              <a:rPr lang="ja-JP" altLang="en-US" sz="1500" b="1" dirty="0">
                <a:latin typeface="Meiryo UI"/>
                <a:cs typeface="Meiryo UI"/>
              </a:rPr>
              <a:t>ホテルベストランド内）</a:t>
            </a:r>
            <a:endParaRPr sz="1500" dirty="0">
              <a:latin typeface="Meiryo UI"/>
              <a:cs typeface="Meiryo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8947" y="8061655"/>
            <a:ext cx="6575425" cy="96774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2169160" algn="l"/>
                <a:tab pos="4558030" algn="l"/>
                <a:tab pos="6562090" algn="l"/>
              </a:tabLst>
            </a:pPr>
            <a:r>
              <a:rPr sz="1200" dirty="0">
                <a:latin typeface="Meiryo UI"/>
                <a:cs typeface="Meiryo UI"/>
              </a:rPr>
              <a:t>お名前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latin typeface="Meiryo UI"/>
                <a:cs typeface="Meiryo UI"/>
              </a:rPr>
              <a:t>会社名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latin typeface="Meiryo UI"/>
                <a:cs typeface="Meiryo UI"/>
              </a:rPr>
              <a:t>お役</a:t>
            </a:r>
            <a:r>
              <a:rPr sz="1200" spc="10" dirty="0">
                <a:latin typeface="Meiryo UI"/>
                <a:cs typeface="Meiryo UI"/>
              </a:rPr>
              <a:t>職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900" spc="-5" dirty="0">
                <a:latin typeface="Meiryo UI"/>
                <a:cs typeface="Meiryo UI"/>
              </a:rPr>
              <a:t>ゲ</a:t>
            </a:r>
            <a:r>
              <a:rPr sz="900" spc="-10" dirty="0">
                <a:latin typeface="Meiryo UI"/>
                <a:cs typeface="Meiryo UI"/>
              </a:rPr>
              <a:t>ス</a:t>
            </a:r>
            <a:r>
              <a:rPr sz="900" dirty="0">
                <a:latin typeface="Meiryo UI"/>
                <a:cs typeface="Meiryo UI"/>
              </a:rPr>
              <a:t>ト（会員以外の方）</a:t>
            </a:r>
            <a:r>
              <a:rPr sz="900" spc="-5" dirty="0">
                <a:latin typeface="Meiryo UI"/>
                <a:cs typeface="Meiryo UI"/>
              </a:rPr>
              <a:t>はお</a:t>
            </a:r>
            <a:r>
              <a:rPr sz="900" spc="5" dirty="0">
                <a:latin typeface="Meiryo UI"/>
                <a:cs typeface="Meiryo UI"/>
              </a:rPr>
              <a:t>手</a:t>
            </a:r>
            <a:r>
              <a:rPr sz="900" dirty="0">
                <a:latin typeface="Meiryo UI"/>
                <a:cs typeface="Meiryo UI"/>
              </a:rPr>
              <a:t>数ですが、連絡先</a:t>
            </a:r>
            <a:r>
              <a:rPr sz="900" spc="5" dirty="0">
                <a:latin typeface="Meiryo UI"/>
                <a:cs typeface="Meiryo UI"/>
              </a:rPr>
              <a:t>を</a:t>
            </a:r>
            <a:r>
              <a:rPr sz="900" dirty="0">
                <a:latin typeface="Meiryo UI"/>
                <a:cs typeface="Meiryo UI"/>
              </a:rPr>
              <a:t>必ずご記入</a:t>
            </a:r>
            <a:r>
              <a:rPr sz="900" spc="-10" dirty="0">
                <a:latin typeface="Meiryo UI"/>
                <a:cs typeface="Meiryo UI"/>
              </a:rPr>
              <a:t>く</a:t>
            </a:r>
            <a:r>
              <a:rPr sz="900" spc="-5" dirty="0">
                <a:latin typeface="Meiryo UI"/>
                <a:cs typeface="Meiryo UI"/>
              </a:rPr>
              <a:t>だ</a:t>
            </a:r>
            <a:r>
              <a:rPr sz="900" dirty="0">
                <a:latin typeface="Meiryo UI"/>
                <a:cs typeface="Meiryo UI"/>
              </a:rPr>
              <a:t>さ</a:t>
            </a:r>
            <a:r>
              <a:rPr sz="900" spc="-5" dirty="0">
                <a:latin typeface="Meiryo UI"/>
                <a:cs typeface="Meiryo UI"/>
              </a:rPr>
              <a:t>い。別</a:t>
            </a:r>
            <a:r>
              <a:rPr sz="900" spc="10" dirty="0">
                <a:latin typeface="Meiryo UI"/>
                <a:cs typeface="Meiryo UI"/>
              </a:rPr>
              <a:t>途</a:t>
            </a:r>
            <a:r>
              <a:rPr sz="900" spc="-5" dirty="0">
                <a:latin typeface="Meiryo UI"/>
                <a:cs typeface="Meiryo UI"/>
              </a:rPr>
              <a:t>ZoomID</a:t>
            </a:r>
            <a:r>
              <a:rPr sz="900" spc="-10" dirty="0">
                <a:latin typeface="Meiryo UI"/>
                <a:cs typeface="Meiryo UI"/>
              </a:rPr>
              <a:t>を</a:t>
            </a:r>
            <a:r>
              <a:rPr sz="900" dirty="0">
                <a:latin typeface="Meiryo UI"/>
                <a:cs typeface="Meiryo UI"/>
              </a:rPr>
              <a:t>ご連絡</a:t>
            </a:r>
            <a:r>
              <a:rPr sz="900" spc="-5" dirty="0">
                <a:latin typeface="Meiryo UI"/>
                <a:cs typeface="Meiryo UI"/>
              </a:rPr>
              <a:t>し</a:t>
            </a:r>
            <a:r>
              <a:rPr sz="900" dirty="0">
                <a:latin typeface="Meiryo UI"/>
                <a:cs typeface="Meiryo UI"/>
              </a:rPr>
              <a:t>ます。</a:t>
            </a:r>
            <a:endParaRPr sz="9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2274570" algn="l"/>
                <a:tab pos="6054090" algn="l"/>
              </a:tabLst>
            </a:pPr>
            <a:r>
              <a:rPr sz="1100" dirty="0">
                <a:latin typeface="Meiryo UI"/>
                <a:cs typeface="Meiryo UI"/>
              </a:rPr>
              <a:t>ＴＥＬ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 	</a:t>
            </a:r>
            <a:r>
              <a:rPr sz="1100" spc="-5" dirty="0">
                <a:latin typeface="Meiryo UI"/>
                <a:cs typeface="Meiryo UI"/>
              </a:rPr>
              <a:t>mail</a:t>
            </a:r>
            <a:r>
              <a:rPr sz="1100" spc="-250" dirty="0">
                <a:latin typeface="Meiryo UI"/>
                <a:cs typeface="Meiryo UI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 	</a:t>
            </a:r>
            <a:endParaRPr sz="11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100" b="1" dirty="0">
                <a:latin typeface="Meiryo UI"/>
                <a:cs typeface="Meiryo UI"/>
              </a:rPr>
              <a:t>主催</a:t>
            </a:r>
            <a:r>
              <a:rPr sz="1100" b="1" spc="-5" dirty="0">
                <a:latin typeface="Meiryo UI"/>
                <a:cs typeface="Meiryo UI"/>
              </a:rPr>
              <a:t> </a:t>
            </a:r>
            <a:r>
              <a:rPr sz="1100" b="1" dirty="0">
                <a:latin typeface="Meiryo UI"/>
                <a:cs typeface="Meiryo UI"/>
              </a:rPr>
              <a:t>茨城</a:t>
            </a:r>
            <a:r>
              <a:rPr sz="1100" b="1" spc="-15" dirty="0">
                <a:latin typeface="Meiryo UI"/>
                <a:cs typeface="Meiryo UI"/>
              </a:rPr>
              <a:t>県</a:t>
            </a:r>
            <a:r>
              <a:rPr sz="1100" b="1" dirty="0">
                <a:latin typeface="Meiryo UI"/>
                <a:cs typeface="Meiryo UI"/>
              </a:rPr>
              <a:t>中小企</a:t>
            </a:r>
            <a:r>
              <a:rPr sz="1100" b="1" spc="-15" dirty="0">
                <a:latin typeface="Meiryo UI"/>
                <a:cs typeface="Meiryo UI"/>
              </a:rPr>
              <a:t>業家</a:t>
            </a:r>
            <a:r>
              <a:rPr sz="1100" b="1" dirty="0">
                <a:latin typeface="Meiryo UI"/>
                <a:cs typeface="Meiryo UI"/>
              </a:rPr>
              <a:t>同友会</a:t>
            </a:r>
            <a:r>
              <a:rPr sz="1100" b="1" spc="-15" dirty="0">
                <a:latin typeface="Meiryo UI"/>
                <a:cs typeface="Meiryo UI"/>
              </a:rPr>
              <a:t>南</a:t>
            </a:r>
            <a:r>
              <a:rPr sz="1100" b="1" dirty="0">
                <a:latin typeface="Meiryo UI"/>
                <a:cs typeface="Meiryo UI"/>
              </a:rPr>
              <a:t>西支</a:t>
            </a:r>
            <a:r>
              <a:rPr sz="1100" b="1" spc="-10" dirty="0">
                <a:latin typeface="Meiryo UI"/>
                <a:cs typeface="Meiryo UI"/>
              </a:rPr>
              <a:t>部</a:t>
            </a:r>
            <a:r>
              <a:rPr sz="1100" b="1" dirty="0">
                <a:latin typeface="Meiryo UI"/>
                <a:cs typeface="Meiryo UI"/>
              </a:rPr>
              <a:t>お問合</a:t>
            </a:r>
            <a:r>
              <a:rPr sz="1100" b="1" spc="-15" dirty="0">
                <a:latin typeface="Meiryo UI"/>
                <a:cs typeface="Meiryo UI"/>
              </a:rPr>
              <a:t>せ</a:t>
            </a:r>
            <a:r>
              <a:rPr sz="1100" b="1" spc="-5" dirty="0">
                <a:latin typeface="Meiryo UI"/>
                <a:cs typeface="Meiryo UI"/>
              </a:rPr>
              <a:t>先</a:t>
            </a:r>
            <a:r>
              <a:rPr sz="1100" b="1" dirty="0">
                <a:latin typeface="Meiryo UI"/>
                <a:cs typeface="Meiryo UI"/>
              </a:rPr>
              <a:t>（</a:t>
            </a:r>
            <a:r>
              <a:rPr sz="1050" b="1" spc="-10" dirty="0">
                <a:latin typeface="Meiryo UI"/>
                <a:cs typeface="Meiryo UI"/>
              </a:rPr>
              <a:t>事</a:t>
            </a:r>
            <a:r>
              <a:rPr sz="1050" b="1" spc="5" dirty="0">
                <a:latin typeface="Meiryo UI"/>
                <a:cs typeface="Meiryo UI"/>
              </a:rPr>
              <a:t>務</a:t>
            </a:r>
            <a:r>
              <a:rPr sz="1050" b="1" spc="-10" dirty="0">
                <a:latin typeface="Meiryo UI"/>
                <a:cs typeface="Meiryo UI"/>
              </a:rPr>
              <a:t>局</a:t>
            </a:r>
            <a:r>
              <a:rPr sz="1050" b="1" spc="5" dirty="0">
                <a:latin typeface="Meiryo UI"/>
                <a:cs typeface="Meiryo UI"/>
              </a:rPr>
              <a:t>）</a:t>
            </a:r>
            <a:r>
              <a:rPr sz="1050" b="1" spc="315" dirty="0">
                <a:latin typeface="Meiryo UI"/>
                <a:cs typeface="Meiryo UI"/>
              </a:rPr>
              <a:t> </a:t>
            </a:r>
            <a:r>
              <a:rPr sz="1000" b="1" spc="-5" dirty="0">
                <a:latin typeface="Meiryo UI"/>
                <a:cs typeface="Meiryo UI"/>
              </a:rPr>
              <a:t>水戸市千</a:t>
            </a:r>
            <a:r>
              <a:rPr sz="1000" b="1" spc="5" dirty="0">
                <a:latin typeface="Meiryo UI"/>
                <a:cs typeface="Meiryo UI"/>
              </a:rPr>
              <a:t>波</a:t>
            </a:r>
            <a:r>
              <a:rPr sz="1000" b="1" spc="-5" dirty="0">
                <a:latin typeface="Meiryo UI"/>
                <a:cs typeface="Meiryo UI"/>
              </a:rPr>
              <a:t>町1918</a:t>
            </a:r>
            <a:r>
              <a:rPr sz="1000" b="1" spc="5" dirty="0">
                <a:latin typeface="Meiryo UI"/>
                <a:cs typeface="Meiryo UI"/>
              </a:rPr>
              <a:t> </a:t>
            </a:r>
            <a:r>
              <a:rPr sz="900" b="1" dirty="0">
                <a:latin typeface="Meiryo UI"/>
                <a:cs typeface="Meiryo UI"/>
              </a:rPr>
              <a:t>電話</a:t>
            </a:r>
            <a:r>
              <a:rPr sz="1050" b="1" spc="-5" dirty="0">
                <a:latin typeface="Meiryo UI"/>
                <a:cs typeface="Meiryo UI"/>
              </a:rPr>
              <a:t>029-243-8230</a:t>
            </a:r>
            <a:endParaRPr sz="1050">
              <a:latin typeface="Meiryo UI"/>
              <a:cs typeface="Meiryo UI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FC56F75C-1D30-4241-8568-5AD070290A4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" y="986155"/>
            <a:ext cx="3072512" cy="2747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263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MS UI Gothic</vt:lpstr>
      <vt:lpstr>Ryo Clean PlusN B</vt:lpstr>
      <vt:lpstr>Arial Black</vt:lpstr>
      <vt:lpstr>Calibri</vt:lpstr>
      <vt:lpstr>Times New Roman</vt:lpstr>
      <vt:lpstr>Office Theme</vt:lpstr>
      <vt:lpstr>経営するとは課題克服の連続である！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社長の仕事ってなんだ！ ～個から企業へ帰る理由とは～</dc:title>
  <dc:creator>茨城県中小企業家同友会</dc:creator>
  <cp:lastModifiedBy>茨城県中小企業家 同友会</cp:lastModifiedBy>
  <cp:revision>7</cp:revision>
  <dcterms:created xsi:type="dcterms:W3CDTF">2020-10-25T07:52:37Z</dcterms:created>
  <dcterms:modified xsi:type="dcterms:W3CDTF">2020-10-28T00:40:33Z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2020-10-25T00:00:00Z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2020-10-25T00:00:00Z</vt:filetime>
  </property>
</Properties>
</file>